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63" r:id="rId5"/>
    <p:sldId id="284" r:id="rId6"/>
    <p:sldId id="266" r:id="rId7"/>
    <p:sldId id="268" r:id="rId8"/>
    <p:sldId id="267" r:id="rId9"/>
    <p:sldId id="269" r:id="rId10"/>
    <p:sldId id="270" r:id="rId11"/>
    <p:sldId id="275" r:id="rId12"/>
    <p:sldId id="273" r:id="rId13"/>
    <p:sldId id="277" r:id="rId14"/>
    <p:sldId id="274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6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1580377"/>
            <a:ext cx="5163317" cy="2295704"/>
          </a:xfrm>
        </p:spPr>
        <p:txBody>
          <a:bodyPr anchor="b">
            <a:noAutofit/>
          </a:bodyPr>
          <a:lstStyle>
            <a:lvl1pPr>
              <a:lnSpc>
                <a:spcPts val="3500"/>
              </a:lnSpc>
              <a:defRPr sz="31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4167205"/>
            <a:ext cx="4779818" cy="840094"/>
          </a:xfrm>
        </p:spPr>
        <p:txBody>
          <a:bodyPr anchor="t"/>
          <a:lstStyle>
            <a:lvl1pPr>
              <a:lnSpc>
                <a:spcPts val="1705"/>
              </a:lnSpc>
              <a:spcAft>
                <a:spcPts val="0"/>
              </a:spcAft>
              <a:defRPr sz="1300" b="1">
                <a:solidFill>
                  <a:schemeClr val="tx2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 b="1">
                <a:solidFill>
                  <a:schemeClr val="tx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0">
                <a:solidFill>
                  <a:schemeClr val="tx2"/>
                </a:solidFill>
              </a:defRPr>
            </a:lvl3pPr>
            <a:lvl4pPr>
              <a:lnSpc>
                <a:spcPts val="2369"/>
              </a:lnSpc>
              <a:spcAft>
                <a:spcPts val="1615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03412"/>
            <a:ext cx="1242794" cy="8068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3" y="-8317"/>
            <a:ext cx="4996206" cy="6866317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9144000" cy="1089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564776"/>
            <a:ext cx="6650182" cy="403412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07317"/>
            <a:ext cx="1039091" cy="6745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1555751"/>
            <a:ext cx="3948545" cy="4639235"/>
          </a:xfrm>
        </p:spPr>
        <p:txBody>
          <a:bodyPr/>
          <a:lstStyle>
            <a:lvl1pPr>
              <a:lnSpc>
                <a:spcPts val="1615"/>
              </a:lnSpc>
              <a:spcAft>
                <a:spcPts val="538"/>
              </a:spcAft>
              <a:defRPr sz="1300"/>
            </a:lvl1pPr>
            <a:lvl2pPr>
              <a:lnSpc>
                <a:spcPts val="1615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5"/>
              </a:lnSpc>
              <a:defRPr sz="1300"/>
            </a:lvl3pPr>
            <a:lvl4pPr>
              <a:lnSpc>
                <a:spcPts val="1615"/>
              </a:lnSpc>
              <a:spcAft>
                <a:spcPts val="269"/>
              </a:spcAft>
              <a:defRPr sz="1300">
                <a:solidFill>
                  <a:schemeClr val="tx1"/>
                </a:solidFill>
              </a:defRPr>
            </a:lvl4pPr>
            <a:lvl5pPr marL="820583" indent="-19802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37" y="1555751"/>
            <a:ext cx="3948545" cy="4639235"/>
          </a:xfrm>
        </p:spPr>
        <p:txBody>
          <a:bodyPr/>
          <a:lstStyle>
            <a:lvl1pPr>
              <a:lnSpc>
                <a:spcPts val="1615"/>
              </a:lnSpc>
              <a:spcAft>
                <a:spcPts val="538"/>
              </a:spcAft>
              <a:defRPr sz="1300"/>
            </a:lvl1pPr>
            <a:lvl2pPr>
              <a:lnSpc>
                <a:spcPts val="1615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5"/>
              </a:lnSpc>
              <a:defRPr sz="1300"/>
            </a:lvl3pPr>
            <a:lvl4pPr>
              <a:lnSpc>
                <a:spcPts val="1615"/>
              </a:lnSpc>
              <a:spcAft>
                <a:spcPts val="269"/>
              </a:spcAft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B43E-2C0C-F149-8E10-48861E70BDEB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4E4D-D56D-4049-B15E-97368F57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emf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1" Type="http://schemas.microsoft.com/office/2007/relationships/media" Target="file://localhost/Users/jkooi/Desktop/Workshops%20&amp;%20Conferences/2016_01_NRL_Talk/2012_08_02_05_54_06_2012_08_03_05_42_07_EIT_304__LASCO_C2__LASCO_C3-hq.mp4" TargetMode="External"/><Relationship Id="rId2" Type="http://schemas.openxmlformats.org/officeDocument/2006/relationships/video" Target="file://localhost/Users/jkooi/Desktop/Workshops%20&amp;%20Conferences/2016_01_NRL_Talk/2012_08_02_05_54_06_2012_08_03_05_42_07_EIT_304__LASCO_C2__LASCO_C3-hq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5" Type="http://schemas.openxmlformats.org/officeDocument/2006/relationships/image" Target="../media/image9.emf"/><Relationship Id="rId1" Type="http://schemas.microsoft.com/office/2007/relationships/media" Target="file://localhost/Users/jkooi/Desktop/Workshops%20&amp;%20Conferences/2015_IAS_127_Meeting/2012_08_02_05_54_06_2012_08_03_05_42_07_EIT_304__LASCO_C2__LASCO_C3-hq.mp4" TargetMode="External"/><Relationship Id="rId2" Type="http://schemas.openxmlformats.org/officeDocument/2006/relationships/video" Target="file://localhost/Users/jkooi/Desktop/Workshops%20&amp;%20Conferences/2015_IAS_127_Meeting/2012_08_02_05_54_06_2012_08_03_05_42_07_EIT_304__LASCO_C2__LASCO_C3-hq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5" Type="http://schemas.openxmlformats.org/officeDocument/2006/relationships/image" Target="../media/image9.emf"/><Relationship Id="rId1" Type="http://schemas.microsoft.com/office/2007/relationships/media" Target="file://localhost/Users/jkooi/Desktop/Workshops%20&amp;%20Conferences/2015_IAS_127_Meeting/2012_08_02_05_54_06_2012_08_03_05_42_07_EIT_304__LASCO_C2__LASCO_C3-hq.mp4" TargetMode="External"/><Relationship Id="rId2" Type="http://schemas.openxmlformats.org/officeDocument/2006/relationships/video" Target="file://localhost/Users/jkooi/Desktop/Workshops%20&amp;%20Conferences/2015_IAS_127_Meeting/2012_08_02_05_54_06_2012_08_03_05_42_07_EIT_304__LASCO_C2__LASCO_C3-hq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0" y="1448074"/>
            <a:ext cx="5163317" cy="2295704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White-Light and Low Frequency Radio Remote-Sensing of Coronal Mass Ejections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0440" y="4167204"/>
            <a:ext cx="5083949" cy="231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Jason E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dirty="0" smtClean="0">
                <a:latin typeface="Times New Roman"/>
                <a:cs typeface="Times New Roman"/>
              </a:rPr>
              <a:t>Kooi</a:t>
            </a:r>
            <a:r>
              <a:rPr lang="en-US" sz="1800" baseline="30000" dirty="0" smtClean="0">
                <a:latin typeface="Times New Roman"/>
                <a:cs typeface="Times New Roman"/>
              </a:rPr>
              <a:t>1,2</a:t>
            </a:r>
            <a:r>
              <a:rPr lang="en-US" sz="1800" dirty="0" smtClean="0">
                <a:latin typeface="Times New Roman"/>
                <a:cs typeface="Times New Roman"/>
              </a:rPr>
              <a:t> and Steven </a:t>
            </a:r>
            <a:r>
              <a:rPr lang="en-US" sz="1800" dirty="0">
                <a:latin typeface="Times New Roman"/>
                <a:cs typeface="Times New Roman"/>
              </a:rPr>
              <a:t>R. </a:t>
            </a:r>
            <a:r>
              <a:rPr lang="en-US" sz="1800" dirty="0" smtClean="0">
                <a:latin typeface="Times New Roman"/>
                <a:cs typeface="Times New Roman"/>
              </a:rPr>
              <a:t>Spangler</a:t>
            </a:r>
            <a:r>
              <a:rPr lang="en-US" sz="1800" baseline="30000" dirty="0" smtClean="0">
                <a:latin typeface="Times New Roman"/>
                <a:cs typeface="Times New Roman"/>
              </a:rPr>
              <a:t>2</a:t>
            </a:r>
          </a:p>
          <a:p>
            <a:pPr marL="0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1800" b="0" baseline="30000" dirty="0" smtClean="0">
                <a:latin typeface="Times New Roman"/>
                <a:cs typeface="Times New Roman"/>
              </a:rPr>
              <a:t>1 </a:t>
            </a:r>
            <a:r>
              <a:rPr lang="en-US" sz="1800" b="0" dirty="0" smtClean="0">
                <a:latin typeface="Times New Roman"/>
                <a:cs typeface="Times New Roman"/>
              </a:rPr>
              <a:t>U.S</a:t>
            </a:r>
            <a:r>
              <a:rPr lang="en-US" sz="1800" b="0" dirty="0">
                <a:latin typeface="Times New Roman"/>
                <a:cs typeface="Times New Roman"/>
              </a:rPr>
              <a:t>. Naval Research Laboratory, Code 7213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571500" lvl="1" indent="-114300">
              <a:buNone/>
            </a:pPr>
            <a:r>
              <a:rPr lang="en-US" sz="1800" b="0" baseline="30000" dirty="0" smtClean="0">
                <a:latin typeface="Times New Roman"/>
                <a:cs typeface="Times New Roman"/>
              </a:rPr>
              <a:t>2 </a:t>
            </a:r>
            <a:r>
              <a:rPr lang="en-US" sz="1800" b="0" dirty="0" smtClean="0">
                <a:latin typeface="Times New Roman"/>
                <a:cs typeface="Times New Roman"/>
              </a:rPr>
              <a:t>Department </a:t>
            </a:r>
            <a:r>
              <a:rPr lang="en-US" sz="1800" b="0" dirty="0">
                <a:latin typeface="Times New Roman"/>
                <a:cs typeface="Times New Roman"/>
              </a:rPr>
              <a:t>of Physics and Astronomy</a:t>
            </a:r>
            <a:r>
              <a:rPr lang="en-US" sz="1800" b="0" dirty="0" smtClean="0">
                <a:latin typeface="Times New Roman"/>
                <a:cs typeface="Times New Roman"/>
              </a:rPr>
              <a:t>, University </a:t>
            </a:r>
            <a:r>
              <a:rPr lang="en-US" sz="1800" b="0" dirty="0">
                <a:latin typeface="Times New Roman"/>
                <a:cs typeface="Times New Roman"/>
              </a:rPr>
              <a:t>of Iowa</a:t>
            </a:r>
            <a:endParaRPr lang="en-US" sz="1800" dirty="0" smtClean="0">
              <a:latin typeface="Times New Roman"/>
              <a:cs typeface="Times New Roman"/>
            </a:endParaRPr>
          </a:p>
          <a:p>
            <a:endParaRPr lang="en-US" sz="1800" b="0" dirty="0" smtClean="0">
              <a:latin typeface="Times New Roman"/>
              <a:cs typeface="Times New Roman"/>
            </a:endParaRPr>
          </a:p>
          <a:p>
            <a:endParaRPr lang="en-US" sz="1800" b="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Science at Low Frequencies III</a:t>
            </a:r>
          </a:p>
        </p:txBody>
      </p:sp>
      <p:pic>
        <p:nvPicPr>
          <p:cNvPr id="17" name="Picture Placeholder 16" descr="Screen Shot 2016-11-17 at 11.48.20 AM.pn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15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18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Extragalactic </a:t>
            </a:r>
            <a:r>
              <a:rPr lang="en-US" sz="2800" dirty="0">
                <a:latin typeface="Times"/>
                <a:cs typeface="Times"/>
              </a:rPr>
              <a:t>Radio Sources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0" name="Picture 29" descr="f02c.eps"/>
          <p:cNvPicPr>
            <a:picLocks noChangeAspect="1"/>
          </p:cNvPicPr>
          <p:nvPr/>
        </p:nvPicPr>
        <p:blipFill>
          <a:blip r:embed="rId3"/>
          <a:srcRect l="74118" r="9412" b="67273"/>
          <a:stretch>
            <a:fillRect/>
          </a:stretch>
        </p:blipFill>
        <p:spPr>
          <a:xfrm>
            <a:off x="3586431" y="1193405"/>
            <a:ext cx="1305232" cy="3356669"/>
          </a:xfrm>
          <a:prstGeom prst="rect">
            <a:avLst/>
          </a:prstGeom>
        </p:spPr>
      </p:pic>
      <p:pic>
        <p:nvPicPr>
          <p:cNvPr id="31" name="Picture 30" descr="f02b.eps"/>
          <p:cNvPicPr>
            <a:picLocks noChangeAspect="1"/>
          </p:cNvPicPr>
          <p:nvPr/>
        </p:nvPicPr>
        <p:blipFill>
          <a:blip r:embed="rId4"/>
          <a:srcRect l="15294" r="28235" b="57273"/>
          <a:stretch>
            <a:fillRect/>
          </a:stretch>
        </p:blipFill>
        <p:spPr>
          <a:xfrm>
            <a:off x="70172" y="1193406"/>
            <a:ext cx="3755484" cy="36775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75613" y="2619090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9689" y="1661788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pic>
        <p:nvPicPr>
          <p:cNvPr id="12" name="Picture 11" descr="chi_v_lambda_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4" y="2215786"/>
            <a:ext cx="4963886" cy="4343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2764970" y="2344735"/>
            <a:ext cx="2362200" cy="29952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rgbClr val="FF0000">
                <a:alpha val="75000"/>
              </a:srgbClr>
            </a:glo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456715" y="3173088"/>
            <a:ext cx="2594255" cy="7190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19" name="Rectangle 18"/>
          <p:cNvSpPr/>
          <p:nvPr/>
        </p:nvSpPr>
        <p:spPr>
          <a:xfrm>
            <a:off x="4776247" y="2777526"/>
            <a:ext cx="315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>
                <a:latin typeface="Times New Roman"/>
                <a:cs typeface="Times New Roman"/>
              </a:rPr>
              <a:t>RM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corona</a:t>
            </a:r>
            <a:r>
              <a:rPr lang="en-US" sz="1800" dirty="0" smtClean="0">
                <a:latin typeface="Times New Roman"/>
                <a:cs typeface="Times New Roman"/>
              </a:rPr>
              <a:t> ≈ –10.58 ± 0.13 rad/m</a:t>
            </a:r>
            <a:r>
              <a:rPr lang="en-US" sz="1800" baseline="30000" dirty="0" smtClean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8125" y="5567799"/>
            <a:ext cx="315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>
                <a:latin typeface="Times New Roman"/>
                <a:cs typeface="Times New Roman"/>
              </a:rPr>
              <a:t>RM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corona</a:t>
            </a:r>
            <a:r>
              <a:rPr lang="en-US" sz="1800" dirty="0" smtClean="0">
                <a:latin typeface="Times New Roman"/>
                <a:cs typeface="Times New Roman"/>
              </a:rPr>
              <a:t> ≈ –11.03 ± 0.57 rad/m</a:t>
            </a:r>
            <a:r>
              <a:rPr lang="en-US" sz="1800" baseline="30000" dirty="0" smtClean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21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23232"/>
              </p:ext>
            </p:extLst>
          </p:nvPr>
        </p:nvGraphicFramePr>
        <p:xfrm>
          <a:off x="485594" y="5937131"/>
          <a:ext cx="3778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6" imgW="2476500" imgH="241300" progId="Equation.3">
                  <p:embed/>
                </p:oleObj>
              </mc:Choice>
              <mc:Fallback>
                <p:oleObj name="Equation" r:id="rId6" imgW="247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94" y="5937131"/>
                        <a:ext cx="37782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5824" y="5022731"/>
            <a:ext cx="457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dirty="0" smtClean="0">
                <a:latin typeface="Times New Roman"/>
                <a:cs typeface="Times New Roman"/>
              </a:rPr>
              <a:t>We can subtract a set of reference observations to directly determine</a:t>
            </a:r>
            <a:endParaRPr lang="en-US" sz="2300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10</a:t>
            </a:fld>
            <a:r>
              <a:rPr lang="en-US" dirty="0" smtClean="0"/>
              <a:t> / 19</a:t>
            </a: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5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Coronal Occultation Only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7" name="Picture 16" descr="f02c.eps"/>
          <p:cNvPicPr>
            <a:picLocks noChangeAspect="1"/>
          </p:cNvPicPr>
          <p:nvPr/>
        </p:nvPicPr>
        <p:blipFill>
          <a:blip r:embed="rId2"/>
          <a:srcRect l="18824" r="43529" b="61818"/>
          <a:stretch>
            <a:fillRect/>
          </a:stretch>
        </p:blipFill>
        <p:spPr>
          <a:xfrm>
            <a:off x="0" y="1116540"/>
            <a:ext cx="2889959" cy="37933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5370" y="1360450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1149" y="3419905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50" y="4798229"/>
            <a:ext cx="368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0846+1459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11.1 – 11.4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3" name="Picture 12" descr="f03c.pdf"/>
          <p:cNvPicPr>
            <a:picLocks noChangeAspect="1"/>
          </p:cNvPicPr>
          <p:nvPr/>
        </p:nvPicPr>
        <p:blipFill>
          <a:blip r:embed="rId3"/>
          <a:srcRect l="38330" t="33126" r="29311" b="25332"/>
          <a:stretch>
            <a:fillRect/>
          </a:stretch>
        </p:blipFill>
        <p:spPr>
          <a:xfrm>
            <a:off x="4024765" y="1116540"/>
            <a:ext cx="4900490" cy="485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6196011" y="4181734"/>
            <a:ext cx="643071" cy="630451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922396" y="2679697"/>
            <a:ext cx="4427119" cy="1716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11</a:t>
            </a:fld>
            <a:r>
              <a:rPr lang="en-US" dirty="0" smtClean="0"/>
              <a:t> / 19</a:t>
            </a: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0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7180" r="7371" b="2513"/>
          <a:stretch/>
        </p:blipFill>
        <p:spPr>
          <a:xfrm>
            <a:off x="3759260" y="1116540"/>
            <a:ext cx="5384740" cy="50370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Coronal Occultation Only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7" name="Picture 16" descr="f02c.eps"/>
          <p:cNvPicPr>
            <a:picLocks noChangeAspect="1"/>
          </p:cNvPicPr>
          <p:nvPr/>
        </p:nvPicPr>
        <p:blipFill>
          <a:blip r:embed="rId3"/>
          <a:srcRect l="18824" r="43529" b="61818"/>
          <a:stretch>
            <a:fillRect/>
          </a:stretch>
        </p:blipFill>
        <p:spPr>
          <a:xfrm>
            <a:off x="0" y="1116540"/>
            <a:ext cx="2889959" cy="37933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5370" y="1360450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1149" y="3419905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50" y="4798229"/>
            <a:ext cx="368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0846+1459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11.1 – 11.4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4918" y="1360450"/>
            <a:ext cx="42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Fit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coronal   </a:t>
            </a:r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 = </a:t>
            </a:r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 </a:t>
            </a:r>
            <a:r>
              <a:rPr lang="en-US" sz="2000" i="1" dirty="0" smtClean="0">
                <a:latin typeface="Times New Roman"/>
                <a:cs typeface="Times New Roman"/>
              </a:rPr>
              <a:t>r 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2.36</a:t>
            </a:r>
            <a:r>
              <a:rPr lang="en-US" sz="2000" dirty="0" smtClean="0">
                <a:latin typeface="Times New Roman"/>
                <a:cs typeface="Times New Roman"/>
              </a:rPr>
              <a:t> [cm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3</a:t>
            </a:r>
            <a:r>
              <a:rPr lang="en-US" sz="2000" dirty="0" smtClean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4918" y="3773848"/>
            <a:ext cx="44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Model</a:t>
            </a:r>
            <a:r>
              <a:rPr lang="en-US" sz="2000" dirty="0" smtClean="0">
                <a:latin typeface="Times New Roman"/>
                <a:cs typeface="Times New Roman"/>
              </a:rPr>
              <a:t> coronal   </a:t>
            </a:r>
            <a:r>
              <a:rPr lang="en-US" sz="2000" b="1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 = 1.01 </a:t>
            </a:r>
            <a:r>
              <a:rPr lang="en-US" sz="2000" i="1" dirty="0" smtClean="0">
                <a:latin typeface="Times New Roman"/>
                <a:cs typeface="Times New Roman"/>
              </a:rPr>
              <a:t>r 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2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e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 [G]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50" y="5580951"/>
            <a:ext cx="9067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Sakurai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>
                <a:latin typeface="Times New Roman"/>
                <a:cs typeface="Times New Roman"/>
              </a:rPr>
              <a:t>&amp; </a:t>
            </a:r>
            <a:r>
              <a:rPr lang="it-IT" dirty="0" err="1" smtClean="0">
                <a:latin typeface="Times New Roman"/>
                <a:cs typeface="Times New Roman"/>
              </a:rPr>
              <a:t>Spangler</a:t>
            </a:r>
            <a:r>
              <a:rPr lang="it-IT" dirty="0" smtClean="0">
                <a:latin typeface="Times New Roman"/>
                <a:cs typeface="Times New Roman"/>
              </a:rPr>
              <a:t> (1994), </a:t>
            </a:r>
            <a:r>
              <a:rPr lang="it-IT" dirty="0" err="1" smtClean="0">
                <a:latin typeface="Times New Roman"/>
                <a:cs typeface="Times New Roman"/>
              </a:rPr>
              <a:t>ApJ</a:t>
            </a:r>
            <a:r>
              <a:rPr lang="it-IT" dirty="0" smtClean="0">
                <a:latin typeface="Times New Roman"/>
                <a:cs typeface="Times New Roman"/>
              </a:rPr>
              <a:t>, </a:t>
            </a:r>
            <a:r>
              <a:rPr lang="it-IT" dirty="0">
                <a:latin typeface="Times New Roman"/>
                <a:cs typeface="Times New Roman"/>
              </a:rPr>
              <a:t>434, </a:t>
            </a:r>
            <a:r>
              <a:rPr lang="it-IT" dirty="0" smtClean="0">
                <a:latin typeface="Times New Roman"/>
                <a:cs typeface="Times New Roman"/>
              </a:rPr>
              <a:t>773</a:t>
            </a:r>
          </a:p>
          <a:p>
            <a:r>
              <a:rPr lang="cs-CZ" dirty="0" err="1" smtClean="0">
                <a:latin typeface="Times New Roman"/>
                <a:cs typeface="Times New Roman"/>
              </a:rPr>
              <a:t>Spangler</a:t>
            </a:r>
            <a:r>
              <a:rPr lang="cs-CZ" dirty="0" smtClean="0">
                <a:latin typeface="Times New Roman"/>
                <a:cs typeface="Times New Roman"/>
              </a:rPr>
              <a:t> (2005), SSR, </a:t>
            </a:r>
            <a:r>
              <a:rPr lang="cs-CZ" dirty="0">
                <a:latin typeface="Times New Roman"/>
                <a:cs typeface="Times New Roman"/>
              </a:rPr>
              <a:t>121, 189</a:t>
            </a:r>
            <a:endParaRPr lang="it-IT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Ingleby</a:t>
            </a:r>
            <a:r>
              <a:rPr lang="en-US" dirty="0" smtClean="0">
                <a:latin typeface="Times New Roman"/>
                <a:cs typeface="Times New Roman"/>
              </a:rPr>
              <a:t> et al. (2007), </a:t>
            </a:r>
            <a:r>
              <a:rPr lang="en-US" dirty="0" err="1" smtClean="0">
                <a:latin typeface="Times New Roman"/>
                <a:cs typeface="Times New Roman"/>
              </a:rPr>
              <a:t>ApJ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668, </a:t>
            </a:r>
            <a:r>
              <a:rPr lang="en-US" dirty="0" smtClean="0">
                <a:latin typeface="Times New Roman"/>
                <a:cs typeface="Times New Roman"/>
              </a:rPr>
              <a:t>520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Kooi et al. (2014), </a:t>
            </a:r>
            <a:r>
              <a:rPr lang="it-IT" dirty="0" err="1" smtClean="0">
                <a:latin typeface="Times New Roman"/>
                <a:cs typeface="Times New Roman"/>
              </a:rPr>
              <a:t>ApJ</a:t>
            </a:r>
            <a:r>
              <a:rPr lang="it-IT" dirty="0" smtClean="0">
                <a:latin typeface="Times New Roman"/>
                <a:cs typeface="Times New Roman"/>
              </a:rPr>
              <a:t>, 784, </a:t>
            </a:r>
            <a:r>
              <a:rPr lang="is-IS" dirty="0" smtClean="0">
                <a:latin typeface="Times New Roman"/>
                <a:cs typeface="Times New Roman"/>
              </a:rPr>
              <a:t>68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12</a:t>
            </a:fld>
            <a:r>
              <a:rPr lang="en-US" dirty="0" smtClean="0"/>
              <a:t> / 19</a:t>
            </a: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0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02a.eps"/>
          <p:cNvPicPr>
            <a:picLocks noChangeAspect="1"/>
          </p:cNvPicPr>
          <p:nvPr/>
        </p:nvPicPr>
        <p:blipFill>
          <a:blip r:embed="rId2"/>
          <a:srcRect l="15294" t="909" r="25882" b="57273"/>
          <a:stretch>
            <a:fillRect/>
          </a:stretch>
        </p:blipFill>
        <p:spPr>
          <a:xfrm>
            <a:off x="52981" y="1116538"/>
            <a:ext cx="3625477" cy="33356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Occultation by a Single CME 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3" name="Picture 12" descr="f03c.pdf"/>
          <p:cNvPicPr>
            <a:picLocks noChangeAspect="1"/>
          </p:cNvPicPr>
          <p:nvPr/>
        </p:nvPicPr>
        <p:blipFill>
          <a:blip r:embed="rId3"/>
          <a:srcRect l="38330" t="33126" r="29311" b="25332"/>
          <a:stretch>
            <a:fillRect/>
          </a:stretch>
        </p:blipFill>
        <p:spPr>
          <a:xfrm>
            <a:off x="4024765" y="1116540"/>
            <a:ext cx="4900490" cy="485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7214725" y="2520880"/>
            <a:ext cx="643071" cy="630451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260707" y="2520880"/>
            <a:ext cx="5121477" cy="312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16" name="TextBox 15"/>
          <p:cNvSpPr txBox="1"/>
          <p:nvPr/>
        </p:nvSpPr>
        <p:spPr>
          <a:xfrm>
            <a:off x="80891" y="4813650"/>
            <a:ext cx="368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0842+1835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9.6 – 10.6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13</a:t>
            </a:fld>
            <a:r>
              <a:rPr lang="en-US" dirty="0" smtClean="0"/>
              <a:t> / 19</a:t>
            </a: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0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7733" r="6267" b="3333"/>
          <a:stretch/>
        </p:blipFill>
        <p:spPr>
          <a:xfrm>
            <a:off x="3543552" y="1071228"/>
            <a:ext cx="5600448" cy="509421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/>
                <a:cs typeface="Times"/>
              </a:rPr>
              <a:t>Occultation by a Single </a:t>
            </a:r>
            <a:r>
              <a:rPr lang="en-US" sz="2800" dirty="0" smtClean="0">
                <a:latin typeface="Times"/>
                <a:cs typeface="Times"/>
              </a:rPr>
              <a:t>CME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91" y="4813650"/>
            <a:ext cx="3683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0842+1835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9.6 – 10.6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6.9 ± 0.5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 cm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3</a:t>
            </a: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10.4 ± 0.4 </a:t>
            </a:r>
            <a:r>
              <a:rPr lang="en-US" sz="2000" dirty="0" err="1" smtClean="0"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 =  – 1 </a:t>
            </a:r>
          </a:p>
        </p:txBody>
      </p:sp>
      <p:pic>
        <p:nvPicPr>
          <p:cNvPr id="15" name="Picture 14" descr="f02a.eps"/>
          <p:cNvPicPr>
            <a:picLocks noChangeAspect="1"/>
          </p:cNvPicPr>
          <p:nvPr/>
        </p:nvPicPr>
        <p:blipFill>
          <a:blip r:embed="rId3"/>
          <a:srcRect l="15294" t="909" r="25882" b="57273"/>
          <a:stretch>
            <a:fillRect/>
          </a:stretch>
        </p:blipFill>
        <p:spPr>
          <a:xfrm>
            <a:off x="52981" y="1116538"/>
            <a:ext cx="3625477" cy="3335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02828" y="1418286"/>
            <a:ext cx="17666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Leading Edge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14</a:t>
            </a:fld>
            <a:r>
              <a:rPr lang="en-US" dirty="0" smtClean="0"/>
              <a:t> / 19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02d.eps"/>
          <p:cNvPicPr>
            <a:picLocks noChangeAspect="1"/>
          </p:cNvPicPr>
          <p:nvPr/>
        </p:nvPicPr>
        <p:blipFill>
          <a:blip r:embed="rId2"/>
          <a:srcRect l="3529" t="909" r="18824" b="20000"/>
          <a:stretch>
            <a:fillRect/>
          </a:stretch>
        </p:blipFill>
        <p:spPr>
          <a:xfrm>
            <a:off x="321991" y="1095136"/>
            <a:ext cx="2798483" cy="36891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4144" y="3279347"/>
            <a:ext cx="44034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4317" y="1597225"/>
            <a:ext cx="44034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Occultation by a Single (jet-like) CME 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3" name="Picture 12" descr="f03c.pdf"/>
          <p:cNvPicPr>
            <a:picLocks noChangeAspect="1"/>
          </p:cNvPicPr>
          <p:nvPr/>
        </p:nvPicPr>
        <p:blipFill>
          <a:blip r:embed="rId3"/>
          <a:srcRect l="38330" t="33126" r="29311" b="25332"/>
          <a:stretch>
            <a:fillRect/>
          </a:stretch>
        </p:blipFill>
        <p:spPr>
          <a:xfrm>
            <a:off x="4024765" y="1116540"/>
            <a:ext cx="4900490" cy="485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4940063" y="1890429"/>
            <a:ext cx="643071" cy="630451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260707" y="2247037"/>
            <a:ext cx="2916590" cy="273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20" name="TextBox 19"/>
          <p:cNvSpPr txBox="1"/>
          <p:nvPr/>
        </p:nvSpPr>
        <p:spPr>
          <a:xfrm>
            <a:off x="42986" y="4821580"/>
            <a:ext cx="368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0900+1832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8.0 – 8.6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15</a:t>
            </a:fld>
            <a:r>
              <a:rPr lang="en-US" dirty="0" smtClean="0"/>
              <a:t> / 19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8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9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7734" r="6282" b="3739"/>
          <a:stretch/>
        </p:blipFill>
        <p:spPr>
          <a:xfrm>
            <a:off x="3585307" y="1102582"/>
            <a:ext cx="5558693" cy="50435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/>
                <a:cs typeface="Times"/>
              </a:rPr>
              <a:t>Occultation by a Single (jet-like) </a:t>
            </a:r>
            <a:r>
              <a:rPr lang="en-US" sz="2800" dirty="0" smtClean="0">
                <a:latin typeface="Times"/>
                <a:cs typeface="Times"/>
              </a:rPr>
              <a:t>CME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86" y="4821580"/>
            <a:ext cx="3683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0900+1832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8.0 – 8.6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11.2 ± 0.3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 cm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3</a:t>
            </a: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2.4 ± 0.3 </a:t>
            </a:r>
            <a:r>
              <a:rPr lang="en-US" sz="2000" dirty="0" err="1" smtClean="0"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 =  –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9612" y="1474114"/>
            <a:ext cx="17666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Leading Edge</a:t>
            </a:r>
          </a:p>
        </p:txBody>
      </p:sp>
      <p:pic>
        <p:nvPicPr>
          <p:cNvPr id="11" name="Picture 10" descr="f02d.eps"/>
          <p:cNvPicPr>
            <a:picLocks noChangeAspect="1"/>
          </p:cNvPicPr>
          <p:nvPr/>
        </p:nvPicPr>
        <p:blipFill>
          <a:blip r:embed="rId3"/>
          <a:srcRect l="3529" t="909" r="18824" b="20000"/>
          <a:stretch>
            <a:fillRect/>
          </a:stretch>
        </p:blipFill>
        <p:spPr>
          <a:xfrm>
            <a:off x="321991" y="1095136"/>
            <a:ext cx="2798483" cy="36891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4144" y="3279347"/>
            <a:ext cx="44034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4317" y="1597225"/>
            <a:ext cx="44034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16</a:t>
            </a:fld>
            <a:r>
              <a:rPr lang="en-US" dirty="0" smtClean="0"/>
              <a:t> / 19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2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02b.eps"/>
          <p:cNvPicPr>
            <a:picLocks noChangeAspect="1"/>
          </p:cNvPicPr>
          <p:nvPr/>
        </p:nvPicPr>
        <p:blipFill>
          <a:blip r:embed="rId2"/>
          <a:srcRect l="15294" r="28235" b="57273"/>
          <a:stretch>
            <a:fillRect/>
          </a:stretch>
        </p:blipFill>
        <p:spPr>
          <a:xfrm>
            <a:off x="0" y="1085194"/>
            <a:ext cx="3563180" cy="34891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7304" y="2535402"/>
            <a:ext cx="4200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7175" y="1474114"/>
            <a:ext cx="4200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Occultation by two CMEs 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3" name="Picture 12" descr="f03c.pdf"/>
          <p:cNvPicPr>
            <a:picLocks noChangeAspect="1"/>
          </p:cNvPicPr>
          <p:nvPr/>
        </p:nvPicPr>
        <p:blipFill>
          <a:blip r:embed="rId3"/>
          <a:srcRect l="38330" t="33126" r="29311" b="25332"/>
          <a:stretch>
            <a:fillRect/>
          </a:stretch>
        </p:blipFill>
        <p:spPr>
          <a:xfrm>
            <a:off x="4024765" y="1116540"/>
            <a:ext cx="4900490" cy="485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6698390" y="3833345"/>
            <a:ext cx="643071" cy="630451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83986" y="2535402"/>
            <a:ext cx="4214404" cy="149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22" name="TextBox 21"/>
          <p:cNvSpPr txBox="1"/>
          <p:nvPr/>
        </p:nvSpPr>
        <p:spPr>
          <a:xfrm>
            <a:off x="178576" y="4533619"/>
            <a:ext cx="3683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Fit CME-1 to (half of) 0843 data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CME-2 </a:t>
            </a:r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 from 0842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This is why multiple LOS and viewpoints are necessary!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(SOHO and STEREO-A) 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17</a:t>
            </a:fld>
            <a:r>
              <a:rPr lang="en-US" dirty="0" smtClean="0"/>
              <a:t> / 19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1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7326" r="6283" b="3333"/>
          <a:stretch/>
        </p:blipFill>
        <p:spPr>
          <a:xfrm>
            <a:off x="3502169" y="1085194"/>
            <a:ext cx="5641831" cy="51553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4679172" y="1239341"/>
            <a:ext cx="3537073" cy="2074975"/>
          </a:xfrm>
          <a:prstGeom prst="rect">
            <a:avLst/>
          </a:prstGeom>
          <a:solidFill>
            <a:srgbClr val="008000">
              <a:alpha val="2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30460" y="1239341"/>
            <a:ext cx="1972816" cy="207497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/>
                <a:cs typeface="Times"/>
              </a:rPr>
              <a:t>Occultation by </a:t>
            </a:r>
            <a:r>
              <a:rPr lang="en-US" sz="2800" dirty="0" smtClean="0">
                <a:latin typeface="Times"/>
                <a:cs typeface="Times"/>
              </a:rPr>
              <a:t>two CMEs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91" y="4821580"/>
            <a:ext cx="3683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0843+1547 . . .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9.9 – 10.5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aseline="-25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21.4 ± 0.6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 cm</a:t>
            </a:r>
            <a:r>
              <a:rPr lang="en-US" sz="2000" baseline="30000" dirty="0" smtClean="0">
                <a:latin typeface="Times New Roman"/>
                <a:cs typeface="Times New Roman"/>
              </a:rPr>
              <a:t>– 3</a:t>
            </a:r>
          </a:p>
          <a:p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cme</a:t>
            </a:r>
            <a:r>
              <a:rPr lang="en-US" sz="2000" dirty="0" smtClean="0">
                <a:latin typeface="Times New Roman"/>
                <a:cs typeface="Times New Roman"/>
              </a:rPr>
              <a:t> =  11.3 ± 0.4 </a:t>
            </a:r>
            <a:r>
              <a:rPr lang="en-US" sz="2000" dirty="0" err="1" smtClean="0"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 =  + 1 </a:t>
            </a:r>
          </a:p>
        </p:txBody>
      </p:sp>
      <p:pic>
        <p:nvPicPr>
          <p:cNvPr id="15" name="Picture 14" descr="f02b.eps"/>
          <p:cNvPicPr>
            <a:picLocks noChangeAspect="1"/>
          </p:cNvPicPr>
          <p:nvPr/>
        </p:nvPicPr>
        <p:blipFill>
          <a:blip r:embed="rId3"/>
          <a:srcRect l="15294" r="28235" b="57273"/>
          <a:stretch>
            <a:fillRect/>
          </a:stretch>
        </p:blipFill>
        <p:spPr>
          <a:xfrm>
            <a:off x="0" y="1085194"/>
            <a:ext cx="3563180" cy="3489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7304" y="2535402"/>
            <a:ext cx="4200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7175" y="1474114"/>
            <a:ext cx="4200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619" y="2304743"/>
            <a:ext cx="12069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Leading Edge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1252" y="1436539"/>
            <a:ext cx="12069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Leading Edge 1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738230" y="6131907"/>
            <a:ext cx="2108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>
            <a:glow rad="63500">
              <a:schemeClr val="tx1">
                <a:alpha val="75000"/>
              </a:schemeClr>
            </a:glow>
          </a:effectLst>
        </p:spPr>
      </p:cxnSp>
      <p:sp>
        <p:nvSpPr>
          <p:cNvPr id="23" name="TextBox 22"/>
          <p:cNvSpPr txBox="1"/>
          <p:nvPr/>
        </p:nvSpPr>
        <p:spPr>
          <a:xfrm>
            <a:off x="5378681" y="6145864"/>
            <a:ext cx="84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Fit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031382" y="6112887"/>
            <a:ext cx="19556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  <a:effectLst>
            <a:glow rad="63500">
              <a:srgbClr val="FF0000">
                <a:alpha val="75000"/>
              </a:srgbClr>
            </a:glow>
          </a:effectLst>
        </p:spPr>
      </p:cxnSp>
      <p:sp>
        <p:nvSpPr>
          <p:cNvPr id="26" name="TextBox 25"/>
          <p:cNvSpPr txBox="1"/>
          <p:nvPr/>
        </p:nvSpPr>
        <p:spPr>
          <a:xfrm>
            <a:off x="6846254" y="6105609"/>
            <a:ext cx="214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Prediction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33697" y="3772905"/>
            <a:ext cx="1972816" cy="207497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74919" y="3758948"/>
            <a:ext cx="3530610" cy="2074975"/>
          </a:xfrm>
          <a:prstGeom prst="rect">
            <a:avLst/>
          </a:prstGeom>
          <a:solidFill>
            <a:srgbClr val="008000">
              <a:alpha val="2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7567" y="1436539"/>
            <a:ext cx="12069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Leading Edge 1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18</a:t>
            </a:fld>
            <a:r>
              <a:rPr lang="en-US" dirty="0" smtClean="0"/>
              <a:t> / 19</a:t>
            </a:r>
          </a:p>
        </p:txBody>
      </p:sp>
      <p:sp>
        <p:nvSpPr>
          <p:cNvPr id="27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33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/>
                <a:cs typeface="Times"/>
              </a:rPr>
              <a:t>Future </a:t>
            </a:r>
            <a:r>
              <a:rPr lang="en-US" sz="2800" dirty="0" smtClean="0">
                <a:latin typeface="Times"/>
                <a:cs typeface="Times"/>
              </a:rPr>
              <a:t>Work and Research Opportunities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145" y="1115344"/>
            <a:ext cx="5328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Submitted to </a:t>
            </a:r>
            <a:r>
              <a:rPr lang="en-US" sz="2400" i="1" dirty="0" smtClean="0">
                <a:latin typeface="Times New Roman"/>
                <a:cs typeface="Times New Roman"/>
              </a:rPr>
              <a:t>Solar Physics</a:t>
            </a:r>
            <a:endParaRPr lang="en-US" sz="2400" i="1" dirty="0">
              <a:latin typeface="Times New Roman"/>
              <a:cs typeface="Times New Roman"/>
            </a:endParaRP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i="1" dirty="0" err="1" smtClean="0">
                <a:latin typeface="Times New Roman"/>
                <a:cs typeface="Times New Roman"/>
              </a:rPr>
              <a:t>arXiv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nb-NO" sz="2400" dirty="0" smtClean="0">
                <a:latin typeface="Times New Roman"/>
                <a:cs typeface="Times New Roman"/>
              </a:rPr>
              <a:t>1611.01445</a:t>
            </a:r>
            <a:endParaRPr lang="en-US" sz="2400" dirty="0">
              <a:latin typeface="Times New Roman"/>
              <a:cs typeface="Times New Roman"/>
            </a:endParaRP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VLA triggered observations of CME FR </a:t>
            </a: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VLITE observations of </a:t>
            </a:r>
            <a:r>
              <a:rPr lang="en-US" sz="2400" dirty="0" err="1" smtClean="0">
                <a:latin typeface="Times New Roman"/>
                <a:cs typeface="Times New Roman"/>
              </a:rPr>
              <a:t>ionospheric</a:t>
            </a:r>
            <a:r>
              <a:rPr lang="en-US" sz="2400" dirty="0" smtClean="0">
                <a:latin typeface="Times New Roman"/>
                <a:cs typeface="Times New Roman"/>
              </a:rPr>
              <a:t> transients associated with CME–induced geomagnetic storms</a:t>
            </a: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MHD simulations of CME FR</a:t>
            </a: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Support for undergrad/graduate students</a:t>
            </a:r>
          </a:p>
          <a:p>
            <a:pPr marL="228600" indent="-2286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NRC postdoctoral positions open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81479" y="-195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35" descr="2011-08-16_14-30-14_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4721975" y="2249608"/>
            <a:ext cx="5365161" cy="3025355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19</a:t>
            </a:fld>
            <a:r>
              <a:rPr lang="en-US" dirty="0" smtClean="0"/>
              <a:t> / 19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03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Coronal Mass Ejections (</a:t>
            </a:r>
            <a:r>
              <a:rPr lang="en-US" dirty="0" err="1" smtClean="0">
                <a:latin typeface="Times"/>
                <a:cs typeface="Times"/>
              </a:rPr>
              <a:t>CMEs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0" name="2012_08_02_05_54_06_2012_08_03_05_42_07_EIT_304__LASCO_C2__LASCO_C3-hq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8423" y="1063088"/>
            <a:ext cx="4315577" cy="538177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223280" y="1348184"/>
            <a:ext cx="4605143" cy="5180423"/>
          </a:xfrm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sz="2200" dirty="0" smtClean="0">
                <a:latin typeface="Times"/>
                <a:cs typeface="Times"/>
              </a:rPr>
              <a:t>Scientifically interesting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Plasma Shocks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Magnetic Flux Ropes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Plasma Waves</a:t>
            </a:r>
          </a:p>
          <a:p>
            <a:pPr marL="228600" indent="-228600"/>
            <a:r>
              <a:rPr lang="en-US" sz="2200" dirty="0" smtClean="0">
                <a:latin typeface="Times"/>
                <a:cs typeface="Times"/>
              </a:rPr>
              <a:t>How do they initiate?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What causes shift to non-equilibrium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How are they accelerated after launch</a:t>
            </a:r>
          </a:p>
          <a:p>
            <a:pPr marL="228600" indent="-228600"/>
            <a:r>
              <a:rPr lang="en-US" sz="2200" dirty="0" smtClean="0">
                <a:latin typeface="Times"/>
                <a:cs typeface="Times"/>
              </a:rPr>
              <a:t>Huge role in Space Weather!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Satellite Communications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Geomagnetic Storms/Aurora</a:t>
            </a:r>
          </a:p>
          <a:p>
            <a:pPr marL="228600" indent="-228600"/>
            <a:r>
              <a:rPr lang="en-US" sz="2200" dirty="0" smtClean="0">
                <a:latin typeface="Times"/>
                <a:cs typeface="Times"/>
              </a:rPr>
              <a:t>Remote-Sensing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Near-Sun</a:t>
            </a:r>
          </a:p>
          <a:p>
            <a:pPr marL="515938" lvl="1" indent="-287338"/>
            <a:r>
              <a:rPr lang="en-US" sz="1900" dirty="0" smtClean="0">
                <a:latin typeface="Times"/>
                <a:cs typeface="Times"/>
              </a:rPr>
              <a:t>Insights into CME plasma structure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2</a:t>
            </a:fld>
            <a:r>
              <a:rPr lang="en-US" dirty="0" smtClean="0"/>
              <a:t> / 19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947" y="4301647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indent="-568325"/>
            <a:r>
              <a:rPr lang="en-US" sz="2200" dirty="0" err="1" smtClean="0">
                <a:latin typeface="Symbol" charset="2"/>
                <a:cs typeface="Symbol" charset="2"/>
              </a:rPr>
              <a:t>c</a:t>
            </a:r>
            <a:r>
              <a:rPr lang="en-US" sz="2200" dirty="0" smtClean="0"/>
              <a:t>      : </a:t>
            </a:r>
            <a:r>
              <a:rPr lang="en-US" sz="2200" dirty="0" smtClean="0">
                <a:latin typeface="Times New Roman"/>
                <a:cs typeface="Times New Roman"/>
              </a:rPr>
              <a:t>measured position angle</a:t>
            </a:r>
          </a:p>
          <a:p>
            <a:pPr marL="1658938" indent="-1371600"/>
            <a:r>
              <a:rPr lang="en-US" sz="2200" dirty="0" smtClean="0">
                <a:latin typeface="Symbol" charset="2"/>
                <a:cs typeface="Symbol" charset="2"/>
              </a:rPr>
              <a:t>c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    : </a:t>
            </a:r>
            <a:r>
              <a:rPr lang="en-US" sz="2200" dirty="0" smtClean="0">
                <a:latin typeface="Times New Roman"/>
                <a:cs typeface="Times New Roman"/>
              </a:rPr>
              <a:t>intrinsic polarization angle</a:t>
            </a:r>
          </a:p>
          <a:p>
            <a:pPr marL="1658938" indent="-1371600"/>
            <a:r>
              <a:rPr lang="en-US" sz="2200" dirty="0" err="1" smtClean="0">
                <a:latin typeface="Symbol" charset="2"/>
                <a:cs typeface="Symbol" charset="2"/>
              </a:rPr>
              <a:t>l</a:t>
            </a:r>
            <a:r>
              <a:rPr lang="en-US" sz="2200" dirty="0" smtClean="0"/>
              <a:t>      : </a:t>
            </a:r>
            <a:r>
              <a:rPr lang="en-US" sz="2200" dirty="0" smtClean="0">
                <a:latin typeface="Times New Roman"/>
                <a:cs typeface="Times New Roman"/>
              </a:rPr>
              <a:t>wavelength</a:t>
            </a:r>
          </a:p>
          <a:p>
            <a:pPr marL="1658938" indent="-1371600"/>
            <a:r>
              <a:rPr lang="en-US" sz="2200" i="1" dirty="0" smtClean="0">
                <a:latin typeface="Times New Roman"/>
                <a:cs typeface="Times New Roman"/>
              </a:rPr>
              <a:t>C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FR</a:t>
            </a:r>
            <a:r>
              <a:rPr lang="en-US" sz="2200" dirty="0" smtClean="0">
                <a:latin typeface="Times New Roman"/>
                <a:cs typeface="Times New Roman"/>
              </a:rPr>
              <a:t>  : FR constant 2.631×10</a:t>
            </a:r>
            <a:r>
              <a:rPr lang="en-US" sz="2200" baseline="30000" dirty="0" smtClean="0">
                <a:latin typeface="Times New Roman"/>
                <a:cs typeface="Times New Roman"/>
              </a:rPr>
              <a:t>−17</a:t>
            </a:r>
            <a:r>
              <a:rPr lang="en-US" sz="2200" dirty="0" smtClean="0">
                <a:latin typeface="Times New Roman"/>
                <a:cs typeface="Times New Roman"/>
              </a:rPr>
              <a:t> rad G</a:t>
            </a:r>
            <a:r>
              <a:rPr lang="en-US" sz="2200" baseline="30000" dirty="0" smtClean="0">
                <a:latin typeface="Times New Roman"/>
                <a:cs typeface="Times New Roman"/>
              </a:rPr>
              <a:t>−1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9" name="Content Placeholder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7549896"/>
              </p:ext>
            </p:extLst>
          </p:nvPr>
        </p:nvGraphicFramePr>
        <p:xfrm>
          <a:off x="5184147" y="2052432"/>
          <a:ext cx="37004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2032000" imgH="444500" progId="Equation.3">
                  <p:embed/>
                </p:oleObj>
              </mc:Choice>
              <mc:Fallback>
                <p:oleObj name="Equation" r:id="rId3" imgW="203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147" y="2052432"/>
                        <a:ext cx="37004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800934"/>
              </p:ext>
            </p:extLst>
          </p:nvPr>
        </p:nvGraphicFramePr>
        <p:xfrm>
          <a:off x="5614542" y="2981709"/>
          <a:ext cx="131769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542" y="2981709"/>
                        <a:ext cx="131769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297947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/>
                <a:cs typeface="Times"/>
              </a:rPr>
              <a:t>We Study the CME’s Structure with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Faraday Rotation (FR)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2356280" y="1963069"/>
            <a:ext cx="1219200" cy="1447800"/>
          </a:xfrm>
          <a:prstGeom prst="cloud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486663" y="2358626"/>
            <a:ext cx="575748" cy="139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23080" y="2054840"/>
            <a:ext cx="671221" cy="671221"/>
            <a:chOff x="4948981" y="2911171"/>
            <a:chExt cx="671221" cy="671221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984783" y="3203623"/>
              <a:ext cx="575748" cy="1398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7920000" flipH="1" flipV="1">
              <a:off x="5166572" y="3287526"/>
              <a:ext cx="575748" cy="1398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 bwMode="auto">
            <a:xfrm>
              <a:off x="4948981" y="2911171"/>
              <a:ext cx="671221" cy="587318"/>
            </a:xfrm>
            <a:prstGeom prst="arc">
              <a:avLst>
                <a:gd name="adj1" fmla="val 16200000"/>
                <a:gd name="adj2" fmla="val 20401014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72460" y="1673816"/>
            <a:ext cx="6790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Times"/>
                <a:cs typeface="Times"/>
              </a:rPr>
              <a:t>χ</a:t>
            </a:r>
            <a:r>
              <a:rPr lang="en-US" sz="2300" baseline="-25000" dirty="0" smtClean="0">
                <a:latin typeface="Times"/>
                <a:cs typeface="Times"/>
              </a:rPr>
              <a:t>0</a:t>
            </a:r>
            <a:endParaRPr lang="en-US" sz="2300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289480" y="2505801"/>
            <a:ext cx="389916" cy="381252"/>
            <a:chOff x="681550" y="2498460"/>
            <a:chExt cx="1109147" cy="1084504"/>
          </a:xfrm>
          <a:effectLst/>
        </p:grpSpPr>
        <p:cxnSp>
          <p:nvCxnSpPr>
            <p:cNvPr id="22" name="Straight Connector 21"/>
            <p:cNvCxnSpPr/>
            <p:nvPr/>
          </p:nvCxnSpPr>
          <p:spPr>
            <a:xfrm rot="5400000">
              <a:off x="673101" y="3026833"/>
              <a:ext cx="1058333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H="1">
              <a:off x="732364" y="3026827"/>
              <a:ext cx="1058333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8100000" flipH="1">
              <a:off x="681550" y="3028403"/>
              <a:ext cx="1058333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2700000" flipH="1">
              <a:off x="698478" y="3053798"/>
              <a:ext cx="1058333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1748018" y="2692104"/>
            <a:ext cx="2508463" cy="198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250460" y="2424892"/>
            <a:ext cx="399694" cy="528777"/>
            <a:chOff x="7840137" y="2775488"/>
            <a:chExt cx="973662" cy="1288112"/>
          </a:xfrm>
          <a:effectLst/>
        </p:grpSpPr>
        <p:sp>
          <p:nvSpPr>
            <p:cNvPr id="28" name="Pie 27"/>
            <p:cNvSpPr/>
            <p:nvPr/>
          </p:nvSpPr>
          <p:spPr>
            <a:xfrm>
              <a:off x="8458200" y="2775488"/>
              <a:ext cx="355599" cy="1288112"/>
            </a:xfrm>
            <a:prstGeom prst="pie">
              <a:avLst>
                <a:gd name="adj1" fmla="val 16247734"/>
                <a:gd name="adj2" fmla="val 5400004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7822070" y="3036430"/>
              <a:ext cx="855134" cy="789668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3"/>
              <a:endCxn id="28" idx="0"/>
            </p:cNvCxnSpPr>
            <p:nvPr/>
          </p:nvCxnSpPr>
          <p:spPr>
            <a:xfrm flipV="1">
              <a:off x="8644471" y="3419544"/>
              <a:ext cx="169328" cy="1172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4"/>
            </p:cNvCxnSpPr>
            <p:nvPr/>
          </p:nvCxnSpPr>
          <p:spPr>
            <a:xfrm>
              <a:off x="8644471" y="3003697"/>
              <a:ext cx="169328" cy="16636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8635998" y="3672584"/>
              <a:ext cx="169328" cy="16636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840137" y="3374261"/>
              <a:ext cx="107803" cy="13093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81618" y="1712428"/>
            <a:ext cx="6096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1" dirty="0" smtClean="0">
                <a:latin typeface="Symbol" charset="2"/>
                <a:cs typeface="Symbol" charset="2"/>
              </a:rPr>
              <a:t>Dc</a:t>
            </a:r>
            <a:endParaRPr lang="en-US" sz="23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916948" y="3494081"/>
            <a:ext cx="42671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Magnetized Plasma (e.g., CME)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947" y="2194646"/>
            <a:ext cx="115146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Polarized radio source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4947" y="2950106"/>
            <a:ext cx="115146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Observer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1747" y="4301647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indent="-568325"/>
            <a:r>
              <a:rPr lang="en-US" sz="2200" i="1" dirty="0" smtClean="0">
                <a:latin typeface="Times New Roman"/>
                <a:cs typeface="Times New Roman"/>
              </a:rPr>
              <a:t>n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200" dirty="0" smtClean="0">
                <a:latin typeface="Times New Roman"/>
                <a:cs typeface="Times New Roman"/>
              </a:rPr>
              <a:t>    : electron density</a:t>
            </a:r>
          </a:p>
          <a:p>
            <a:pPr marL="1658938" indent="-1371600"/>
            <a:r>
              <a:rPr lang="en-US" sz="2200" b="1" i="1" dirty="0" smtClean="0">
                <a:latin typeface="Times New Roman"/>
                <a:cs typeface="Times New Roman"/>
              </a:rPr>
              <a:t>B</a:t>
            </a:r>
            <a:r>
              <a:rPr lang="en-US" sz="2200" dirty="0" smtClean="0">
                <a:latin typeface="Times New Roman"/>
                <a:cs typeface="Times New Roman"/>
              </a:rPr>
              <a:t>    : magnetic field</a:t>
            </a:r>
          </a:p>
          <a:p>
            <a:pPr marL="1658938" indent="-1371600"/>
            <a:r>
              <a:rPr lang="en-US" sz="2200" i="1" dirty="0" smtClean="0">
                <a:latin typeface="Times New Roman"/>
                <a:cs typeface="Times New Roman"/>
              </a:rPr>
              <a:t>RM</a:t>
            </a:r>
            <a:r>
              <a:rPr lang="en-US" sz="2200" dirty="0" smtClean="0">
                <a:latin typeface="Times New Roman"/>
                <a:cs typeface="Times New Roman"/>
              </a:rPr>
              <a:t> : rotation measure [rad/m</a:t>
            </a:r>
            <a:r>
              <a:rPr lang="en-US" sz="2200" baseline="30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06135" y="5021878"/>
            <a:ext cx="3666527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3</a:t>
            </a:fld>
            <a:r>
              <a:rPr lang="en-US" dirty="0" smtClean="0"/>
              <a:t> / 19</a:t>
            </a:r>
          </a:p>
        </p:txBody>
      </p:sp>
      <p:sp>
        <p:nvSpPr>
          <p:cNvPr id="44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45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947" y="4301647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indent="-568325"/>
            <a:r>
              <a:rPr lang="en-US" sz="2200" dirty="0" err="1" smtClean="0">
                <a:latin typeface="Symbol" charset="2"/>
                <a:cs typeface="Symbol" charset="2"/>
              </a:rPr>
              <a:t>c</a:t>
            </a:r>
            <a:r>
              <a:rPr lang="en-US" sz="2200" dirty="0" smtClean="0"/>
              <a:t>      : </a:t>
            </a:r>
            <a:r>
              <a:rPr lang="en-US" sz="2200" dirty="0" smtClean="0">
                <a:latin typeface="Times New Roman"/>
                <a:cs typeface="Times New Roman"/>
              </a:rPr>
              <a:t>measured position angle</a:t>
            </a:r>
          </a:p>
          <a:p>
            <a:pPr marL="1658938" indent="-1371600"/>
            <a:r>
              <a:rPr lang="en-US" sz="2200" dirty="0" smtClean="0">
                <a:latin typeface="Symbol" charset="2"/>
                <a:cs typeface="Symbol" charset="2"/>
              </a:rPr>
              <a:t>c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    : </a:t>
            </a:r>
            <a:r>
              <a:rPr lang="en-US" sz="2200" dirty="0" smtClean="0">
                <a:latin typeface="Times New Roman"/>
                <a:cs typeface="Times New Roman"/>
              </a:rPr>
              <a:t>intrinsic polarization angle</a:t>
            </a:r>
          </a:p>
          <a:p>
            <a:pPr marL="1658938" indent="-1371600"/>
            <a:r>
              <a:rPr lang="en-US" sz="2200" dirty="0" err="1" smtClean="0">
                <a:latin typeface="Symbol" charset="2"/>
                <a:cs typeface="Symbol" charset="2"/>
              </a:rPr>
              <a:t>l</a:t>
            </a:r>
            <a:r>
              <a:rPr lang="en-US" sz="2200" dirty="0" smtClean="0"/>
              <a:t>      : </a:t>
            </a:r>
            <a:r>
              <a:rPr lang="en-US" sz="2200" dirty="0" smtClean="0">
                <a:latin typeface="Times New Roman"/>
                <a:cs typeface="Times New Roman"/>
              </a:rPr>
              <a:t>wavelength</a:t>
            </a:r>
          </a:p>
          <a:p>
            <a:pPr marL="1658938" indent="-1371600"/>
            <a:r>
              <a:rPr lang="en-US" sz="2200" i="1" dirty="0" smtClean="0">
                <a:latin typeface="Times New Roman"/>
                <a:cs typeface="Times New Roman"/>
              </a:rPr>
              <a:t>C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FR</a:t>
            </a:r>
            <a:r>
              <a:rPr lang="en-US" sz="2200" dirty="0" smtClean="0">
                <a:latin typeface="Times New Roman"/>
                <a:cs typeface="Times New Roman"/>
              </a:rPr>
              <a:t>  : FR constant 2.631×10</a:t>
            </a:r>
            <a:r>
              <a:rPr lang="en-US" sz="2200" baseline="30000" dirty="0" smtClean="0">
                <a:latin typeface="Times New Roman"/>
                <a:cs typeface="Times New Roman"/>
              </a:rPr>
              <a:t>−17</a:t>
            </a:r>
            <a:r>
              <a:rPr lang="en-US" sz="2200" dirty="0" smtClean="0">
                <a:latin typeface="Times New Roman"/>
                <a:cs typeface="Times New Roman"/>
              </a:rPr>
              <a:t> rad G</a:t>
            </a:r>
            <a:r>
              <a:rPr lang="en-US" sz="2200" baseline="30000" dirty="0" smtClean="0">
                <a:latin typeface="Times New Roman"/>
                <a:cs typeface="Times New Roman"/>
              </a:rPr>
              <a:t>−1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9" name="Content Placeholder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8039429"/>
              </p:ext>
            </p:extLst>
          </p:nvPr>
        </p:nvGraphicFramePr>
        <p:xfrm>
          <a:off x="5184147" y="2052432"/>
          <a:ext cx="37004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2032000" imgH="444500" progId="Equation.3">
                  <p:embed/>
                </p:oleObj>
              </mc:Choice>
              <mc:Fallback>
                <p:oleObj name="Equation" r:id="rId3" imgW="203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147" y="2052432"/>
                        <a:ext cx="37004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36880"/>
              </p:ext>
            </p:extLst>
          </p:nvPr>
        </p:nvGraphicFramePr>
        <p:xfrm>
          <a:off x="5614542" y="2981709"/>
          <a:ext cx="131769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542" y="2981709"/>
                        <a:ext cx="131769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297947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/>
                <a:cs typeface="Times"/>
              </a:rPr>
              <a:t>We Study the CME’s Structure with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Faraday Rotation (FR)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2356280" y="1963069"/>
            <a:ext cx="1219200" cy="1447800"/>
          </a:xfrm>
          <a:prstGeom prst="cloud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486663" y="2358626"/>
            <a:ext cx="575748" cy="139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23080" y="2054840"/>
            <a:ext cx="671221" cy="671221"/>
            <a:chOff x="4948981" y="2911171"/>
            <a:chExt cx="671221" cy="671221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984783" y="3203623"/>
              <a:ext cx="575748" cy="1398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7920000" flipH="1" flipV="1">
              <a:off x="5166572" y="3287526"/>
              <a:ext cx="575748" cy="1398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 bwMode="auto">
            <a:xfrm>
              <a:off x="4948981" y="2911171"/>
              <a:ext cx="671221" cy="587318"/>
            </a:xfrm>
            <a:prstGeom prst="arc">
              <a:avLst>
                <a:gd name="adj1" fmla="val 16200000"/>
                <a:gd name="adj2" fmla="val 20401014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72460" y="1673816"/>
            <a:ext cx="6790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Times"/>
                <a:cs typeface="Times"/>
              </a:rPr>
              <a:t>χ</a:t>
            </a:r>
            <a:r>
              <a:rPr lang="en-US" sz="2300" baseline="-25000" dirty="0" smtClean="0">
                <a:latin typeface="Times"/>
                <a:cs typeface="Times"/>
              </a:rPr>
              <a:t>0</a:t>
            </a:r>
            <a:endParaRPr lang="en-US" sz="2300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289480" y="2505801"/>
            <a:ext cx="389916" cy="381252"/>
            <a:chOff x="681550" y="2498460"/>
            <a:chExt cx="1109147" cy="1084504"/>
          </a:xfrm>
          <a:effectLst/>
        </p:grpSpPr>
        <p:cxnSp>
          <p:nvCxnSpPr>
            <p:cNvPr id="22" name="Straight Connector 21"/>
            <p:cNvCxnSpPr/>
            <p:nvPr/>
          </p:nvCxnSpPr>
          <p:spPr>
            <a:xfrm rot="5400000">
              <a:off x="673101" y="3026833"/>
              <a:ext cx="1058333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H="1">
              <a:off x="732364" y="3026827"/>
              <a:ext cx="1058333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8100000" flipH="1">
              <a:off x="681550" y="3028403"/>
              <a:ext cx="1058333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2700000" flipH="1">
              <a:off x="698478" y="3053798"/>
              <a:ext cx="1058333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1748018" y="2692104"/>
            <a:ext cx="2508463" cy="198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250460" y="2424892"/>
            <a:ext cx="399694" cy="528777"/>
            <a:chOff x="7840137" y="2775488"/>
            <a:chExt cx="973662" cy="1288112"/>
          </a:xfrm>
          <a:effectLst/>
        </p:grpSpPr>
        <p:sp>
          <p:nvSpPr>
            <p:cNvPr id="28" name="Pie 27"/>
            <p:cNvSpPr/>
            <p:nvPr/>
          </p:nvSpPr>
          <p:spPr>
            <a:xfrm>
              <a:off x="8458200" y="2775488"/>
              <a:ext cx="355599" cy="1288112"/>
            </a:xfrm>
            <a:prstGeom prst="pie">
              <a:avLst>
                <a:gd name="adj1" fmla="val 16247734"/>
                <a:gd name="adj2" fmla="val 5400004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7822070" y="3036430"/>
              <a:ext cx="855134" cy="789668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3"/>
              <a:endCxn id="28" idx="0"/>
            </p:cNvCxnSpPr>
            <p:nvPr/>
          </p:nvCxnSpPr>
          <p:spPr>
            <a:xfrm flipV="1">
              <a:off x="8644471" y="3419544"/>
              <a:ext cx="169328" cy="1172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4"/>
            </p:cNvCxnSpPr>
            <p:nvPr/>
          </p:nvCxnSpPr>
          <p:spPr>
            <a:xfrm>
              <a:off x="8644471" y="3003697"/>
              <a:ext cx="169328" cy="16636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8635998" y="3672584"/>
              <a:ext cx="169328" cy="16636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840137" y="3374261"/>
              <a:ext cx="107803" cy="13093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81618" y="1712428"/>
            <a:ext cx="6096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1" dirty="0" smtClean="0">
                <a:latin typeface="Symbol" charset="2"/>
                <a:cs typeface="Symbol" charset="2"/>
              </a:rPr>
              <a:t>Dc</a:t>
            </a:r>
            <a:endParaRPr lang="en-US" sz="23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916948" y="3494081"/>
            <a:ext cx="42671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Magnetized Plasma (e.g., CME)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947" y="2194646"/>
            <a:ext cx="115146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Polarized radio source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4947" y="2950106"/>
            <a:ext cx="115146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Observer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1747" y="4301647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indent="-568325"/>
            <a:r>
              <a:rPr lang="en-US" sz="2200" i="1" dirty="0" smtClean="0">
                <a:latin typeface="Times New Roman"/>
                <a:cs typeface="Times New Roman"/>
              </a:rPr>
              <a:t>n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200" dirty="0" smtClean="0">
                <a:latin typeface="Times New Roman"/>
                <a:cs typeface="Times New Roman"/>
              </a:rPr>
              <a:t>    : electron density</a:t>
            </a:r>
          </a:p>
          <a:p>
            <a:pPr marL="1658938" indent="-1371600"/>
            <a:r>
              <a:rPr lang="en-US" sz="2200" b="1" i="1" dirty="0" smtClean="0">
                <a:latin typeface="Times New Roman"/>
                <a:cs typeface="Times New Roman"/>
              </a:rPr>
              <a:t>B</a:t>
            </a:r>
            <a:r>
              <a:rPr lang="en-US" sz="2200" dirty="0" smtClean="0">
                <a:latin typeface="Times New Roman"/>
                <a:cs typeface="Times New Roman"/>
              </a:rPr>
              <a:t>    : magnetic field</a:t>
            </a:r>
          </a:p>
          <a:p>
            <a:pPr marL="1658938" indent="-1371600"/>
            <a:r>
              <a:rPr lang="en-US" sz="2200" i="1" dirty="0" smtClean="0">
                <a:latin typeface="Times New Roman"/>
                <a:cs typeface="Times New Roman"/>
              </a:rPr>
              <a:t>RM</a:t>
            </a:r>
            <a:r>
              <a:rPr lang="en-US" sz="2200" dirty="0" smtClean="0">
                <a:latin typeface="Times New Roman"/>
                <a:cs typeface="Times New Roman"/>
              </a:rPr>
              <a:t> : rotation measure [rad/m</a:t>
            </a:r>
            <a:r>
              <a:rPr lang="en-US" sz="2200" baseline="30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06135" y="4987447"/>
            <a:ext cx="3666527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06135" y="4301647"/>
            <a:ext cx="2819400" cy="685800"/>
          </a:xfrm>
          <a:prstGeom prst="rect">
            <a:avLst/>
          </a:prstGeom>
          <a:solidFill>
            <a:srgbClr val="008000">
              <a:alpha val="2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4</a:t>
            </a:fld>
            <a:r>
              <a:rPr lang="en-US" dirty="0" smtClean="0"/>
              <a:t> / 19</a:t>
            </a:r>
          </a:p>
        </p:txBody>
      </p:sp>
      <p:sp>
        <p:nvSpPr>
          <p:cNvPr id="45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46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Karl G. </a:t>
            </a:r>
            <a:r>
              <a:rPr lang="en-US" dirty="0" err="1" smtClean="0">
                <a:latin typeface="Times"/>
                <a:cs typeface="Times"/>
              </a:rPr>
              <a:t>Jansky</a:t>
            </a:r>
            <a:r>
              <a:rPr lang="en-US" dirty="0" smtClean="0">
                <a:latin typeface="Times"/>
                <a:cs typeface="Times"/>
              </a:rPr>
              <a:t> Very </a:t>
            </a:r>
            <a:r>
              <a:rPr lang="en-US" dirty="0">
                <a:latin typeface="Times"/>
                <a:cs typeface="Times"/>
              </a:rPr>
              <a:t>Large </a:t>
            </a:r>
            <a:r>
              <a:rPr lang="en-US" dirty="0" smtClean="0">
                <a:latin typeface="Times"/>
                <a:cs typeface="Times"/>
              </a:rPr>
              <a:t>Array (VLA)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0" name="Picture 9" descr="VLA_Lightning_Storm_from_Donald_Pala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792"/>
            <a:ext cx="9144000" cy="56524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623328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Photo Courtesy of Donald </a:t>
            </a:r>
            <a:r>
              <a:rPr lang="en-US" sz="1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Palansky</a:t>
            </a:r>
            <a:endParaRPr lang="en-US"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1005684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 dishes 25m in diameter . . . . . . . . . . High sensitivity measurements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Observing Frequencies 1 – 2 GHz . . . . Large FR signature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B array configuration . . . . . . . . . . . . . . Minimizes effect of the Sun 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5</a:t>
            </a:fld>
            <a:r>
              <a:rPr lang="en-US" dirty="0" smtClean="0"/>
              <a:t> / 19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4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Tracking CME Leading Edges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8" name="2012_08_02_05_54_06_2012_08_03_05_42_07_EIT_304__LASCO_C2__LASCO_C3-hq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8424" y="1064604"/>
            <a:ext cx="4315576" cy="5381776"/>
          </a:xfrm>
          <a:prstGeom prst="rect">
            <a:avLst/>
          </a:prstGeom>
        </p:spPr>
      </p:pic>
      <p:pic>
        <p:nvPicPr>
          <p:cNvPr id="9" name="Picture 8" descr="f03c.pdf"/>
          <p:cNvPicPr>
            <a:picLocks noChangeAspect="1"/>
          </p:cNvPicPr>
          <p:nvPr/>
        </p:nvPicPr>
        <p:blipFill>
          <a:blip r:embed="rId5"/>
          <a:srcRect l="38330" t="33126" r="29311" b="25332"/>
          <a:stretch>
            <a:fillRect/>
          </a:stretch>
        </p:blipFill>
        <p:spPr>
          <a:xfrm>
            <a:off x="856985" y="1270859"/>
            <a:ext cx="2876815" cy="2849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563624"/>
            <a:ext cx="4343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SOHO, Stereo-A, Stereo-B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6</a:t>
            </a:fld>
            <a:r>
              <a:rPr lang="en-US" dirty="0" smtClean="0"/>
              <a:t> / 19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dirty="0">
                <a:latin typeface="Times"/>
                <a:cs typeface="Times"/>
              </a:rPr>
              <a:t>Stereo-A, Stereo-B, and SOHO</a:t>
            </a:r>
          </a:p>
        </p:txBody>
      </p:sp>
      <p:pic>
        <p:nvPicPr>
          <p:cNvPr id="10" name="Picture 9" descr="5325784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75465"/>
            <a:ext cx="5892801" cy="4714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06465"/>
            <a:ext cx="9144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Positions at 18:00 UT on August 2, 2012</a:t>
            </a:r>
          </a:p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http://stereo-</a:t>
            </a:r>
            <a:r>
              <a:rPr lang="en-US" sz="1800" dirty="0" err="1" smtClean="0">
                <a:latin typeface="Times New Roman"/>
                <a:cs typeface="Times New Roman"/>
              </a:rPr>
              <a:t>ssc.nascom.nasa.gov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7</a:t>
            </a:fld>
            <a:r>
              <a:rPr lang="en-US" dirty="0" smtClean="0"/>
              <a:t> / 19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2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Separating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i="1" baseline="-25000" dirty="0" smtClean="0">
                <a:latin typeface="Times"/>
                <a:cs typeface="Times"/>
              </a:rPr>
              <a:t>e</a:t>
            </a:r>
            <a:r>
              <a:rPr lang="en-US" dirty="0" smtClean="0">
                <a:latin typeface="Times"/>
                <a:cs typeface="Times"/>
              </a:rPr>
              <a:t> and </a:t>
            </a:r>
            <a:r>
              <a:rPr lang="en-US" i="1" dirty="0" smtClean="0">
                <a:latin typeface="Times"/>
                <a:cs typeface="Times"/>
              </a:rPr>
              <a:t>B</a:t>
            </a:r>
            <a:r>
              <a:rPr lang="en-US" i="1" baseline="-25000" dirty="0" smtClean="0">
                <a:latin typeface="Times"/>
                <a:cs typeface="Times"/>
              </a:rPr>
              <a:t>LOS</a:t>
            </a:r>
            <a:r>
              <a:rPr lang="en-US" dirty="0" smtClean="0">
                <a:latin typeface="Times"/>
                <a:cs typeface="Times"/>
              </a:rPr>
              <a:t> Contributions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8" name="2012_08_02_05_54_06_2012_08_03_05_42_07_EIT_304__LASCO_C2__LASCO_C3-hq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8424" y="1064604"/>
            <a:ext cx="4315576" cy="5381776"/>
          </a:xfrm>
          <a:prstGeom prst="rect">
            <a:avLst/>
          </a:prstGeom>
        </p:spPr>
      </p:pic>
      <p:pic>
        <p:nvPicPr>
          <p:cNvPr id="9" name="Picture 8" descr="f03c.pdf"/>
          <p:cNvPicPr>
            <a:picLocks noChangeAspect="1"/>
          </p:cNvPicPr>
          <p:nvPr/>
        </p:nvPicPr>
        <p:blipFill>
          <a:blip r:embed="rId5"/>
          <a:srcRect l="38330" t="33126" r="29311" b="25332"/>
          <a:stretch>
            <a:fillRect/>
          </a:stretch>
        </p:blipFill>
        <p:spPr>
          <a:xfrm>
            <a:off x="856985" y="1270859"/>
            <a:ext cx="2876815" cy="2849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563624"/>
            <a:ext cx="4522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SOHO, Stereo-A, Stereo-B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Optical Thomson scattering                </a:t>
            </a:r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e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Radio Faraday rotation                    </a:t>
            </a:r>
            <a:r>
              <a:rPr lang="en-US" sz="2000" i="1" dirty="0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LOS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898305" y="6026896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431705" y="5420889"/>
            <a:ext cx="762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8</a:t>
            </a:fld>
            <a:r>
              <a:rPr lang="en-US" dirty="0" smtClean="0"/>
              <a:t> / 19</a:t>
            </a: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7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9464" y="167481"/>
            <a:ext cx="6650182" cy="8007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Extragalactic </a:t>
            </a:r>
            <a:r>
              <a:rPr lang="en-US" sz="2800" dirty="0">
                <a:latin typeface="Times"/>
                <a:cs typeface="Times"/>
              </a:rPr>
              <a:t>Radio Sources</a:t>
            </a:r>
            <a:endParaRPr lang="en-US" dirty="0">
              <a:latin typeface="Times"/>
              <a:cs typeface="Times"/>
            </a:endParaRPr>
          </a:p>
        </p:txBody>
      </p:sp>
      <p:graphicFrame>
        <p:nvGraphicFramePr>
          <p:cNvPr id="26" name="Content Placeholder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5589502"/>
              </p:ext>
            </p:extLst>
          </p:nvPr>
        </p:nvGraphicFramePr>
        <p:xfrm>
          <a:off x="704324" y="5429184"/>
          <a:ext cx="37004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" imgW="1333500" imgH="215900" progId="Equation.3">
                  <p:embed/>
                </p:oleObj>
              </mc:Choice>
              <mc:Fallback>
                <p:oleObj name="Equation" r:id="rId3" imgW="1333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24" y="5429184"/>
                        <a:ext cx="3700463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99623" y="1418763"/>
            <a:ext cx="3886199" cy="1200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Measure </a:t>
            </a:r>
            <a:r>
              <a:rPr lang="en-US" sz="2400" kern="0" dirty="0" err="1" smtClean="0">
                <a:latin typeface="Times New Roman"/>
                <a:ea typeface="ＭＳ Ｐゴシック" pitchFamily="-65" charset="-128"/>
                <a:cs typeface="Times New Roman"/>
              </a:rPr>
              <a:t>χ</a:t>
            </a:r>
            <a:r>
              <a:rPr lang="en-US" sz="2400" dirty="0" smtClean="0">
                <a:latin typeface="Times New Roman"/>
                <a:cs typeface="Times New Roman"/>
              </a:rPr>
              <a:t> where polarized intensity,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, is strongest … better SNR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5007043" y="3665472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Times"/>
                <a:ea typeface="ＭＳ Ｐゴシック" pitchFamily="-65" charset="-128"/>
                <a:cs typeface="Times"/>
              </a:rPr>
              <a:t>1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.85 GHz reference observations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Times"/>
                <a:ea typeface="ＭＳ Ｐゴシック" pitchFamily="-65" charset="-128"/>
                <a:cs typeface="Times"/>
              </a:rPr>
              <a:t>Grayscale in Stokes </a:t>
            </a:r>
            <a:r>
              <a:rPr lang="en-US" sz="2200" i="1" kern="0" dirty="0" smtClean="0">
                <a:latin typeface="Times"/>
                <a:ea typeface="ＭＳ Ｐゴシック" pitchFamily="-65" charset="-128"/>
                <a:cs typeface="Times"/>
              </a:rPr>
              <a:t>P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Contours: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-5, 5, 10, 25, 50,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 75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% </a:t>
            </a:r>
            <a:r>
              <a:rPr lang="en-US" sz="2200" kern="0" dirty="0" smtClean="0">
                <a:latin typeface="Times"/>
                <a:ea typeface="ＭＳ Ｐゴシック" pitchFamily="-65" charset="-128"/>
                <a:cs typeface="Times"/>
              </a:rPr>
              <a:t>of Stokes </a:t>
            </a:r>
            <a:r>
              <a:rPr lang="en-US" sz="2200" i="1" kern="0" dirty="0" smtClean="0">
                <a:latin typeface="Times"/>
                <a:ea typeface="ＭＳ Ｐゴシック" pitchFamily="-65" charset="-128"/>
                <a:cs typeface="Times"/>
              </a:rPr>
              <a:t>I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Line orientation gives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χ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FWHM is 4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Arial"/>
              </a:rPr>
              <a:t>″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</p:txBody>
      </p:sp>
      <p:pic>
        <p:nvPicPr>
          <p:cNvPr id="30" name="Picture 29" descr="f02c.eps"/>
          <p:cNvPicPr>
            <a:picLocks noChangeAspect="1"/>
          </p:cNvPicPr>
          <p:nvPr/>
        </p:nvPicPr>
        <p:blipFill>
          <a:blip r:embed="rId5"/>
          <a:srcRect l="74118" r="9412" b="67273"/>
          <a:stretch>
            <a:fillRect/>
          </a:stretch>
        </p:blipFill>
        <p:spPr>
          <a:xfrm>
            <a:off x="3586431" y="1193405"/>
            <a:ext cx="1305232" cy="3356669"/>
          </a:xfrm>
          <a:prstGeom prst="rect">
            <a:avLst/>
          </a:prstGeom>
        </p:spPr>
      </p:pic>
      <p:pic>
        <p:nvPicPr>
          <p:cNvPr id="31" name="Picture 30" descr="f02b.eps"/>
          <p:cNvPicPr>
            <a:picLocks noChangeAspect="1"/>
          </p:cNvPicPr>
          <p:nvPr/>
        </p:nvPicPr>
        <p:blipFill>
          <a:blip r:embed="rId6"/>
          <a:srcRect l="15294" r="28235" b="57273"/>
          <a:stretch>
            <a:fillRect/>
          </a:stretch>
        </p:blipFill>
        <p:spPr>
          <a:xfrm>
            <a:off x="70172" y="1193406"/>
            <a:ext cx="3755484" cy="36775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75613" y="2619090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1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9689" y="1661788"/>
            <a:ext cx="3770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2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72687" y="6444866"/>
            <a:ext cx="2133600" cy="365125"/>
          </a:xfrm>
        </p:spPr>
        <p:txBody>
          <a:bodyPr/>
          <a:lstStyle/>
          <a:p>
            <a:fld id="{EC78876D-F60F-416A-9AB8-0484C938732F}" type="slidenum">
              <a:rPr lang="en-US" smtClean="0"/>
              <a:pPr/>
              <a:t>9</a:t>
            </a:fld>
            <a:r>
              <a:rPr lang="en-US" dirty="0" smtClean="0"/>
              <a:t> / 19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271280" y="6444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Science at Low Frequencies III</a:t>
            </a:r>
            <a:endParaRPr lang="en-US" dirty="0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0775" y="6440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Dec.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6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1052</Words>
  <Application>Microsoft Macintosh PowerPoint</Application>
  <PresentationFormat>On-screen Show (4:3)</PresentationFormat>
  <Paragraphs>198</Paragraphs>
  <Slides>19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White-Light and Low Frequency Radio Remote-Sensing of Coronal Mass Ejections</vt:lpstr>
      <vt:lpstr>Coronal Mass Ejections (CMEs)</vt:lpstr>
      <vt:lpstr>PowerPoint Presentation</vt:lpstr>
      <vt:lpstr>PowerPoint Presentation</vt:lpstr>
      <vt:lpstr>Karl G. Jansky Very Large Array (VLA)</vt:lpstr>
      <vt:lpstr>Tracking CME Leading Edges</vt:lpstr>
      <vt:lpstr>Stereo-A, Stereo-B, and SOHO</vt:lpstr>
      <vt:lpstr>Separating ne and BLOS Contributions …</vt:lpstr>
      <vt:lpstr>Extragalactic Radio Sources</vt:lpstr>
      <vt:lpstr>Extragalactic Radio Sources</vt:lpstr>
      <vt:lpstr>Coronal Occultation Only</vt:lpstr>
      <vt:lpstr>Coronal Occultation Only</vt:lpstr>
      <vt:lpstr>Occultation by a Single CME </vt:lpstr>
      <vt:lpstr>Occultation by a Single CME</vt:lpstr>
      <vt:lpstr>Occultation by a Single (jet-like) CME </vt:lpstr>
      <vt:lpstr>Occultation by a Single (jet-like) CME</vt:lpstr>
      <vt:lpstr>Occultation by two CMEs </vt:lpstr>
      <vt:lpstr>Occultation by two CMEs</vt:lpstr>
      <vt:lpstr>Future Work and Research Opportunities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Text Here (Arial 34pt Bold)</dc:title>
  <dc:creator>Jason Kooi</dc:creator>
  <cp:lastModifiedBy>Jason Kooi</cp:lastModifiedBy>
  <cp:revision>41</cp:revision>
  <dcterms:created xsi:type="dcterms:W3CDTF">2016-11-17T16:25:21Z</dcterms:created>
  <dcterms:modified xsi:type="dcterms:W3CDTF">2016-12-13T15:51:36Z</dcterms:modified>
</cp:coreProperties>
</file>