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1"/>
    <p:sldMasterId id="2147483736" r:id="rId2"/>
  </p:sldMasterIdLst>
  <p:notesMasterIdLst>
    <p:notesMasterId r:id="rId20"/>
  </p:notesMasterIdLst>
  <p:handoutMasterIdLst>
    <p:handoutMasterId r:id="rId21"/>
  </p:handoutMasterIdLst>
  <p:sldIdLst>
    <p:sldId id="490" r:id="rId3"/>
    <p:sldId id="479" r:id="rId4"/>
    <p:sldId id="501" r:id="rId5"/>
    <p:sldId id="502" r:id="rId6"/>
    <p:sldId id="503" r:id="rId7"/>
    <p:sldId id="482" r:id="rId8"/>
    <p:sldId id="481" r:id="rId9"/>
    <p:sldId id="516" r:id="rId10"/>
    <p:sldId id="480" r:id="rId11"/>
    <p:sldId id="517" r:id="rId12"/>
    <p:sldId id="497" r:id="rId13"/>
    <p:sldId id="519" r:id="rId14"/>
    <p:sldId id="518" r:id="rId15"/>
    <p:sldId id="463" r:id="rId16"/>
    <p:sldId id="513" r:id="rId17"/>
    <p:sldId id="492" r:id="rId18"/>
    <p:sldId id="515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3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3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3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3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3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03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03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03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03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5B634A"/>
    <a:srgbClr val="80004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8" autoAdjust="0"/>
    <p:restoredTop sz="94660"/>
  </p:normalViewPr>
  <p:slideViewPr>
    <p:cSldViewPr>
      <p:cViewPr>
        <p:scale>
          <a:sx n="75" d="100"/>
          <a:sy n="75" d="100"/>
        </p:scale>
        <p:origin x="-960" y="-4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0D7F5E32-8EC2-E14A-900F-F3F29F330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70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BC739084-4CD5-EB49-A8C9-F3C522869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91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39084-4CD5-EB49-A8C9-F3C5228692D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2" indent="0" algn="ctr">
              <a:buNone/>
              <a:defRPr/>
            </a:lvl3pPr>
            <a:lvl4pPr marL="1371320" indent="0" algn="ctr">
              <a:buNone/>
              <a:defRPr/>
            </a:lvl4pPr>
            <a:lvl5pPr marL="1828426" indent="0" algn="ctr">
              <a:buNone/>
              <a:defRPr/>
            </a:lvl5pPr>
            <a:lvl6pPr marL="2285532" indent="0" algn="ctr">
              <a:buNone/>
              <a:defRPr/>
            </a:lvl6pPr>
            <a:lvl7pPr marL="2742640" indent="0" algn="ctr">
              <a:buNone/>
              <a:defRPr/>
            </a:lvl7pPr>
            <a:lvl8pPr marL="3199744" indent="0" algn="ctr">
              <a:buNone/>
              <a:defRPr/>
            </a:lvl8pPr>
            <a:lvl9pPr marL="365685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56BE8-F0A6-1C40-96B7-4374442F937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7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7EA7D-AAA6-5D4A-AD09-E3DA4F26B2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89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EA440-63F8-DE42-A8A6-632E39CD3A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82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5" b="7937"/>
          <a:stretch/>
        </p:blipFill>
        <p:spPr>
          <a:xfrm>
            <a:off x="0" y="4118610"/>
            <a:ext cx="9144000" cy="2739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5581"/>
            <a:ext cx="7772400" cy="1470025"/>
          </a:xfrm>
          <a:noFill/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49663" y="2753380"/>
            <a:ext cx="6400800" cy="7620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Frank </a:t>
            </a:r>
            <a:r>
              <a:rPr lang="en-US" dirty="0" err="1" smtClean="0"/>
              <a:t>Schinzel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2" y="1"/>
            <a:ext cx="3289952" cy="884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735" y="34971"/>
            <a:ext cx="2285999" cy="92629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794530" y="3548390"/>
            <a:ext cx="3911071" cy="523220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University of New Mexico</a:t>
            </a:r>
            <a:endParaRPr lang="en-US" sz="2800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2179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11.09.2014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Schinzel - LWA1 &amp; beyond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3624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11.09.2014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Schinzel - LWA1 &amp; beyond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134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11.09.2014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Schinzel - LWA1 &amp; beyond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4388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11.09.2014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Schinzel - LWA1 &amp; beyond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0930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11.09.2014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Schinzel - LWA1 &amp; beyond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6669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11.09.2014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Schinzel - LWA1 &amp; beyond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1873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11.09.2014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Schinzel - LWA1 &amp; beyond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9242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7BF19-883B-254F-9FC4-F22D6DCDF5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0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11.09.2014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Schinzel - LWA1 &amp; beyond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012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11.09.2014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Schinzel - LWA1 &amp; beyond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997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11.09.2014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Schinzel - LWA1 &amp; beyond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9620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2" indent="0">
              <a:buNone/>
              <a:defRPr sz="1600"/>
            </a:lvl3pPr>
            <a:lvl4pPr marL="1371320" indent="0">
              <a:buNone/>
              <a:defRPr sz="1400"/>
            </a:lvl4pPr>
            <a:lvl5pPr marL="1828426" indent="0">
              <a:buNone/>
              <a:defRPr sz="1400"/>
            </a:lvl5pPr>
            <a:lvl6pPr marL="2285532" indent="0">
              <a:buNone/>
              <a:defRPr sz="1400"/>
            </a:lvl6pPr>
            <a:lvl7pPr marL="2742640" indent="0">
              <a:buNone/>
              <a:defRPr sz="1400"/>
            </a:lvl7pPr>
            <a:lvl8pPr marL="3199744" indent="0">
              <a:buNone/>
              <a:defRPr sz="1400"/>
            </a:lvl8pPr>
            <a:lvl9pPr marL="365685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0BA30-568C-2342-B9ED-A5222CD550C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19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E6B33-EBD7-2740-A78F-7A9BEBE947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4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2FE77-C7CA-8B42-8B0C-D879E4B930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91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ECE60-8113-3E4C-94FE-6F710FAFC4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49003-B71E-3943-818A-FDB8730B870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6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3317F-50FA-0649-A1B2-850816775C2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46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31189-24C1-8D45-9B38-AE3050F26DE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27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 defTabSz="914212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 defTabSz="914212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defTabSz="914212">
              <a:defRPr/>
            </a:pPr>
            <a:fld id="{05B57EF7-4BB4-3540-BB2E-6B43B42FA78B}" type="slidenum">
              <a:rPr lang="en-US" smtClean="0">
                <a:solidFill>
                  <a:srgbClr val="FFFFFF"/>
                </a:solidFill>
              </a:rPr>
              <a:pPr defTabSz="914212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31" name="Picture 7" descr="IMG_0857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82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-65" charset="-128"/>
          <a:cs typeface="ＭＳ Ｐゴシック" pitchFamily="-65" charset="-128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21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32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42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830" indent="-34283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798" indent="-28569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765" indent="-22855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872" indent="-22855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80" indent="-22855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87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92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99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404" indent="-22855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path path="rect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shade val="60000"/>
                  <a:hueMod val="40000"/>
                  <a:satMod val="120000"/>
                  <a:lumMod val="103000"/>
                </a:schemeClr>
              </a:gs>
            </a:gsLst>
            <a:path path="rect">
              <a:fillToRect l="100000" t="100000"/>
            </a:path>
          </a:gradFill>
        </p:spPr>
        <p:txBody>
          <a:bodyPr vert="horz" lIns="91421" tIns="45711" rIns="91421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21" tIns="45711" rIns="91421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11.09.2014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4"/>
            <a:ext cx="28956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Schinzel - LWA1 &amp; beyond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1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66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/>
  <p:txStyles>
    <p:titleStyle>
      <a:lvl1pPr algn="ctr" defTabSz="91421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0" indent="-342830" algn="l" defTabSz="9142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8" indent="-285692" algn="l" defTabSz="91421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5" indent="-228552" algn="l" defTabSz="91421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72" indent="-228552" algn="l" defTabSz="91421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0" indent="-228552" algn="l" defTabSz="91421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87" indent="-228552" algn="l" defTabSz="9142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92" indent="-228552" algn="l" defTabSz="9142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99" indent="-228552" algn="l" defTabSz="9142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04" indent="-228552" algn="l" defTabSz="9142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914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1066800"/>
            <a:ext cx="8763000" cy="2286000"/>
          </a:xfrm>
          <a:ln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Measuring the Magnetic and Density Structure of Near-Sun Coronal Mass Ejections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9536" y="3505200"/>
            <a:ext cx="81331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Greg Taylor, Tim Howard, Kevin Stovall, </a:t>
            </a:r>
            <a:r>
              <a:rPr lang="en-US" sz="3200" dirty="0" err="1" smtClean="0"/>
              <a:t>Jayce</a:t>
            </a:r>
            <a:endParaRPr lang="en-US" sz="3200" dirty="0" smtClean="0"/>
          </a:p>
          <a:p>
            <a:pPr algn="ctr"/>
            <a:r>
              <a:rPr lang="en-US" sz="3200" dirty="0" smtClean="0"/>
              <a:t>Dowell, &amp; Stephen White </a:t>
            </a:r>
          </a:p>
          <a:p>
            <a:pPr algn="ctr"/>
            <a:r>
              <a:rPr lang="en-US" sz="3200" dirty="0" smtClean="0"/>
              <a:t>December 9, 2016</a:t>
            </a:r>
          </a:p>
          <a:p>
            <a:pPr algn="ctr"/>
            <a:r>
              <a:rPr lang="en-US" sz="3200" dirty="0" smtClean="0"/>
              <a:t>SLF III, Pasadena, CA</a:t>
            </a:r>
            <a:endParaRPr lang="en-US" sz="3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9" y="152400"/>
            <a:ext cx="2283277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42891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Catching a Coronal Mass Ejection</a:t>
            </a:r>
            <a:endParaRPr lang="en-US" dirty="0"/>
          </a:p>
        </p:txBody>
      </p:sp>
      <p:pic>
        <p:nvPicPr>
          <p:cNvPr id="2" name="Picture 1" descr="Screen Shot 2016-12-05 at 3.20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5867400" cy="551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24600" y="1524000"/>
            <a:ext cx="26981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Results:</a:t>
            </a:r>
          </a:p>
          <a:p>
            <a:endParaRPr lang="en-US" dirty="0" smtClean="0"/>
          </a:p>
          <a:p>
            <a:r>
              <a:rPr lang="en-US" dirty="0" smtClean="0"/>
              <a:t>CME density of</a:t>
            </a:r>
          </a:p>
          <a:p>
            <a:r>
              <a:rPr lang="en-US" dirty="0" smtClean="0"/>
              <a:t>3.5  x 10</a:t>
            </a:r>
            <a:r>
              <a:rPr lang="en-US" baseline="30000" dirty="0" smtClean="0"/>
              <a:t>-18 </a:t>
            </a:r>
            <a:r>
              <a:rPr lang="en-US" dirty="0" smtClean="0"/>
              <a:t>kg/m</a:t>
            </a:r>
            <a:r>
              <a:rPr lang="en-US" baseline="30000" dirty="0" smtClean="0"/>
              <a:t>3</a:t>
            </a:r>
            <a:endParaRPr lang="en-US" baseline="30000" dirty="0"/>
          </a:p>
          <a:p>
            <a:r>
              <a:rPr lang="en-US" dirty="0" smtClean="0"/>
              <a:t>from DM and </a:t>
            </a:r>
          </a:p>
          <a:p>
            <a:r>
              <a:rPr lang="en-US" dirty="0" smtClean="0"/>
              <a:t>LASCO images</a:t>
            </a:r>
          </a:p>
          <a:p>
            <a:endParaRPr lang="en-US" dirty="0"/>
          </a:p>
          <a:p>
            <a:r>
              <a:rPr lang="en-US" dirty="0" smtClean="0"/>
              <a:t>CME magnetic field</a:t>
            </a:r>
          </a:p>
          <a:p>
            <a:r>
              <a:rPr lang="en-US" dirty="0" smtClean="0"/>
              <a:t>&lt; 80 </a:t>
            </a:r>
            <a:r>
              <a:rPr lang="en-US" dirty="0" err="1" smtClean="0"/>
              <a:t>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914400"/>
            <a:ext cx="8255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04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ghtn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</a:t>
            </a:r>
            <a:r>
              <a:rPr lang="en-US" dirty="0" smtClean="0">
                <a:solidFill>
                  <a:schemeClr val="bg1"/>
                </a:solidFill>
              </a:rPr>
              <a:t>Hazards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53000" y="1371600"/>
            <a:ext cx="457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Lightning Strike on 9/21/15:</a:t>
            </a:r>
          </a:p>
          <a:p>
            <a:r>
              <a:rPr lang="en-US" dirty="0" smtClean="0"/>
              <a:t> </a:t>
            </a:r>
          </a:p>
          <a:p>
            <a:r>
              <a:rPr lang="en-US" dirty="0"/>
              <a:t>7</a:t>
            </a:r>
            <a:r>
              <a:rPr lang="en-US" dirty="0" smtClean="0"/>
              <a:t>0 FEEs damaged </a:t>
            </a:r>
          </a:p>
          <a:p>
            <a:r>
              <a:rPr lang="en-US" dirty="0" smtClean="0"/>
              <a:t>25 ARX boards damaged</a:t>
            </a:r>
          </a:p>
          <a:p>
            <a:r>
              <a:rPr lang="en-US" dirty="0"/>
              <a:t>2</a:t>
            </a:r>
            <a:r>
              <a:rPr lang="en-US" dirty="0" smtClean="0"/>
              <a:t> cables damaged</a:t>
            </a:r>
          </a:p>
          <a:p>
            <a:r>
              <a:rPr lang="en-US" dirty="0" smtClean="0"/>
              <a:t>1 antenna cap destroyed</a:t>
            </a:r>
          </a:p>
          <a:p>
            <a:r>
              <a:rPr lang="en-US" dirty="0" smtClean="0"/>
              <a:t>Weather station destroyed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088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Catching a Coronal Mass Ejection</a:t>
            </a:r>
            <a:endParaRPr lang="en-US" dirty="0"/>
          </a:p>
        </p:txBody>
      </p:sp>
      <p:pic>
        <p:nvPicPr>
          <p:cNvPr id="2" name="Picture 1" descr="Screen Shot 2016-12-05 at 3.20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5867400" cy="551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24600" y="1524000"/>
            <a:ext cx="26981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Results:</a:t>
            </a:r>
          </a:p>
          <a:p>
            <a:endParaRPr lang="en-US" dirty="0" smtClean="0"/>
          </a:p>
          <a:p>
            <a:r>
              <a:rPr lang="en-US" dirty="0" smtClean="0"/>
              <a:t>CME density of</a:t>
            </a:r>
          </a:p>
          <a:p>
            <a:r>
              <a:rPr lang="en-US" dirty="0" smtClean="0"/>
              <a:t>3.5  x 10</a:t>
            </a:r>
            <a:r>
              <a:rPr lang="en-US" baseline="30000" dirty="0" smtClean="0"/>
              <a:t>-18 </a:t>
            </a:r>
            <a:r>
              <a:rPr lang="en-US" dirty="0" smtClean="0"/>
              <a:t>kg/m</a:t>
            </a:r>
            <a:r>
              <a:rPr lang="en-US" baseline="30000" dirty="0" smtClean="0"/>
              <a:t>3</a:t>
            </a:r>
            <a:endParaRPr lang="en-US" baseline="30000" dirty="0"/>
          </a:p>
          <a:p>
            <a:r>
              <a:rPr lang="en-US" dirty="0" smtClean="0"/>
              <a:t>from DM and </a:t>
            </a:r>
          </a:p>
          <a:p>
            <a:r>
              <a:rPr lang="en-US" dirty="0" smtClean="0"/>
              <a:t>LASCO images</a:t>
            </a:r>
          </a:p>
          <a:p>
            <a:endParaRPr lang="en-US" dirty="0"/>
          </a:p>
          <a:p>
            <a:r>
              <a:rPr lang="en-US" dirty="0" smtClean="0"/>
              <a:t>CME magnetic field</a:t>
            </a:r>
          </a:p>
          <a:p>
            <a:r>
              <a:rPr lang="en-US" dirty="0" smtClean="0"/>
              <a:t>&lt; 80 </a:t>
            </a:r>
            <a:r>
              <a:rPr lang="en-US" dirty="0" err="1" smtClean="0"/>
              <a:t>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9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12/9/2016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B3A86-B465-4B09-98B9-4F88EAAA4E18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41668" cy="3474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332" y="0"/>
            <a:ext cx="4441668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58" y="3383280"/>
            <a:ext cx="4499884" cy="3474720"/>
          </a:xfrm>
          <a:prstGeom prst="rect">
            <a:avLst/>
          </a:prstGeom>
        </p:spPr>
      </p:pic>
      <p:sp>
        <p:nvSpPr>
          <p:cNvPr id="7" name="CustomShape 4"/>
          <p:cNvSpPr/>
          <p:nvPr/>
        </p:nvSpPr>
        <p:spPr>
          <a:xfrm>
            <a:off x="5589366" y="0"/>
            <a:ext cx="3295197" cy="4540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Georgia"/>
              </a:rPr>
              <a:t>JPL Model</a:t>
            </a:r>
            <a:endParaRPr lang="en-US" sz="2400" dirty="0"/>
          </a:p>
        </p:txBody>
      </p:sp>
      <p:sp>
        <p:nvSpPr>
          <p:cNvPr id="8" name="CustomShape 4"/>
          <p:cNvSpPr/>
          <p:nvPr/>
        </p:nvSpPr>
        <p:spPr>
          <a:xfrm>
            <a:off x="655410" y="9525"/>
            <a:ext cx="3295197" cy="4540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Georgia"/>
              </a:rPr>
              <a:t>CODE Model</a:t>
            </a:r>
            <a:endParaRPr lang="en-US" sz="2400" dirty="0"/>
          </a:p>
        </p:txBody>
      </p:sp>
      <p:sp>
        <p:nvSpPr>
          <p:cNvPr id="9" name="CustomShape 4"/>
          <p:cNvSpPr/>
          <p:nvPr/>
        </p:nvSpPr>
        <p:spPr>
          <a:xfrm>
            <a:off x="2993794" y="3419485"/>
            <a:ext cx="3295197" cy="4540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/>
          <a:lstStyle/>
          <a:p>
            <a:pPr algn="ctr"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Georgia"/>
              </a:rPr>
              <a:t>GPS Observation</a:t>
            </a:r>
            <a:endParaRPr lang="en-US" sz="2400" dirty="0"/>
          </a:p>
        </p:txBody>
      </p:sp>
      <p:sp>
        <p:nvSpPr>
          <p:cNvPr id="10" name="CustomShape 4"/>
          <p:cNvSpPr/>
          <p:nvPr/>
        </p:nvSpPr>
        <p:spPr>
          <a:xfrm>
            <a:off x="0" y="3586173"/>
            <a:ext cx="2322057" cy="1457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lIns="90000" tIns="45000" rIns="90000" bIns="45000" anchor="t"/>
          <a:lstStyle/>
          <a:p>
            <a:pPr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Georgia"/>
              </a:rPr>
              <a:t>Pulsar: B0950+08</a:t>
            </a:r>
          </a:p>
          <a:p>
            <a:pPr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Georgia"/>
              </a:rPr>
              <a:t>3x 2Hour Observations</a:t>
            </a:r>
          </a:p>
          <a:p>
            <a:pPr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Georgia"/>
              </a:rPr>
              <a:t>(Black Dashed Lines)</a:t>
            </a:r>
          </a:p>
          <a:p>
            <a:pPr>
              <a:lnSpc>
                <a:spcPct val="100000"/>
              </a:lnSpc>
            </a:pPr>
            <a:endParaRPr lang="en-US" sz="1600" dirty="0">
              <a:solidFill>
                <a:srgbClr val="000000"/>
              </a:solidFill>
              <a:latin typeface="Georgia"/>
            </a:endParaRPr>
          </a:p>
          <a:p>
            <a:pPr>
              <a:lnSpc>
                <a:spcPct val="10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Georgia"/>
              </a:rPr>
              <a:t>Date: 2016/09/23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19085" y="2155189"/>
                <a:ext cx="115057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=0.6725</m:t>
                      </m:r>
                    </m:oMath>
                  </m:oMathPara>
                </a14:m>
                <a:endParaRPr lang="en-US" sz="16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085" y="2155189"/>
                <a:ext cx="1150571" cy="246221"/>
              </a:xfrm>
              <a:prstGeom prst="rect">
                <a:avLst/>
              </a:prstGeom>
              <a:blipFill rotWithShape="0">
                <a:blip r:embed="rId5"/>
                <a:stretch>
                  <a:fillRect l="-3175" r="-3175" b="-2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429191" y="2032079"/>
                <a:ext cx="115057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3.5999</m:t>
                      </m:r>
                    </m:oMath>
                  </m:oMathPara>
                </a14:m>
                <a:endParaRPr lang="en-US" sz="16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191" y="2032079"/>
                <a:ext cx="1150571" cy="246221"/>
              </a:xfrm>
              <a:prstGeom prst="rect">
                <a:avLst/>
              </a:prstGeom>
              <a:blipFill rotWithShape="0">
                <a:blip r:embed="rId6"/>
                <a:stretch>
                  <a:fillRect l="-3723" r="-3723" b="-21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081269" y="5556337"/>
                <a:ext cx="1150571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0.3061</m:t>
                      </m:r>
                    </m:oMath>
                  </m:oMathPara>
                </a14:m>
                <a:endParaRPr lang="en-US" sz="16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269" y="5556337"/>
                <a:ext cx="1150571" cy="246221"/>
              </a:xfrm>
              <a:prstGeom prst="rect">
                <a:avLst/>
              </a:prstGeom>
              <a:blipFill rotWithShape="0">
                <a:blip r:embed="rId7"/>
                <a:stretch>
                  <a:fillRect l="-3723" r="-3191" b="-21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7772400" y="2401410"/>
            <a:ext cx="807362" cy="141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65094" y="2578275"/>
            <a:ext cx="390626" cy="88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stomShape 4"/>
          <p:cNvSpPr/>
          <p:nvPr/>
        </p:nvSpPr>
        <p:spPr>
          <a:xfrm>
            <a:off x="184759" y="187940"/>
            <a:ext cx="359324" cy="326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t"/>
          <a:lstStyle/>
          <a:p>
            <a:pPr algn="ctr"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Georgia"/>
              </a:rPr>
              <a:t>1.4</a:t>
            </a:r>
            <a:endParaRPr lang="en-US" sz="2000" dirty="0"/>
          </a:p>
        </p:txBody>
      </p:sp>
      <p:sp>
        <p:nvSpPr>
          <p:cNvPr id="17" name="CustomShape 4"/>
          <p:cNvSpPr/>
          <p:nvPr/>
        </p:nvSpPr>
        <p:spPr>
          <a:xfrm>
            <a:off x="184759" y="1635210"/>
            <a:ext cx="359324" cy="326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t"/>
          <a:lstStyle/>
          <a:p>
            <a:pPr algn="ctr"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Georgia"/>
              </a:rPr>
              <a:t>0.6</a:t>
            </a:r>
            <a:endParaRPr lang="en-US" sz="2000" dirty="0"/>
          </a:p>
        </p:txBody>
      </p:sp>
      <p:sp>
        <p:nvSpPr>
          <p:cNvPr id="18" name="CustomShape 4"/>
          <p:cNvSpPr/>
          <p:nvPr/>
        </p:nvSpPr>
        <p:spPr>
          <a:xfrm>
            <a:off x="4883058" y="229369"/>
            <a:ext cx="359324" cy="326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t"/>
          <a:lstStyle/>
          <a:p>
            <a:pPr algn="ctr"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Georgia"/>
              </a:rPr>
              <a:t>2.0</a:t>
            </a:r>
            <a:endParaRPr lang="en-US" sz="2000" dirty="0"/>
          </a:p>
        </p:txBody>
      </p:sp>
      <p:sp>
        <p:nvSpPr>
          <p:cNvPr id="19" name="CustomShape 4"/>
          <p:cNvSpPr/>
          <p:nvPr/>
        </p:nvSpPr>
        <p:spPr>
          <a:xfrm>
            <a:off x="4901607" y="1287726"/>
            <a:ext cx="359324" cy="326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t"/>
          <a:lstStyle/>
          <a:p>
            <a:pPr algn="ctr"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Georgia"/>
              </a:rPr>
              <a:t>1.0</a:t>
            </a:r>
            <a:endParaRPr lang="en-US" sz="2000" dirty="0"/>
          </a:p>
        </p:txBody>
      </p:sp>
      <p:sp>
        <p:nvSpPr>
          <p:cNvPr id="20" name="CustomShape 4"/>
          <p:cNvSpPr/>
          <p:nvPr/>
        </p:nvSpPr>
        <p:spPr>
          <a:xfrm>
            <a:off x="2558903" y="3586173"/>
            <a:ext cx="303447" cy="275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t"/>
          <a:lstStyle/>
          <a:p>
            <a:pPr algn="ctr"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Georgia"/>
              </a:rPr>
              <a:t>2.0</a:t>
            </a:r>
            <a:endParaRPr lang="en-US" sz="2000" dirty="0"/>
          </a:p>
        </p:txBody>
      </p:sp>
      <p:sp>
        <p:nvSpPr>
          <p:cNvPr id="21" name="CustomShape 4"/>
          <p:cNvSpPr/>
          <p:nvPr/>
        </p:nvSpPr>
        <p:spPr>
          <a:xfrm>
            <a:off x="2511140" y="4688694"/>
            <a:ext cx="359324" cy="326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t"/>
          <a:lstStyle/>
          <a:p>
            <a:pPr algn="ctr"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Georgia"/>
              </a:rPr>
              <a:t>1.0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4028562" y="276225"/>
            <a:ext cx="413105" cy="2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721370" y="341843"/>
            <a:ext cx="413105" cy="2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stomShape 4"/>
          <p:cNvSpPr/>
          <p:nvPr/>
        </p:nvSpPr>
        <p:spPr>
          <a:xfrm rot="16200000">
            <a:off x="108415" y="2607529"/>
            <a:ext cx="359324" cy="326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t"/>
          <a:lstStyle/>
          <a:p>
            <a:pPr algn="ctr">
              <a:lnSpc>
                <a:spcPct val="100000"/>
              </a:lnSpc>
            </a:pPr>
            <a:r>
              <a:rPr lang="en-US" sz="1400" dirty="0" smtClean="0">
                <a:solidFill>
                  <a:srgbClr val="000000"/>
                </a:solidFill>
                <a:latin typeface="Georgia"/>
              </a:rPr>
              <a:t>RM: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 rot="16200000">
                <a:off x="-75686" y="2154511"/>
                <a:ext cx="553357" cy="259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num>
                        <m:den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75686" y="2154511"/>
                <a:ext cx="553357" cy="259751"/>
              </a:xfrm>
              <a:prstGeom prst="rect">
                <a:avLst/>
              </a:prstGeom>
              <a:blipFill rotWithShape="0">
                <a:blip r:embed="rId8"/>
                <a:stretch>
                  <a:fillRect l="-147619" t="-69231" r="-221429" b="-16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7086600" y="4191000"/>
            <a:ext cx="1911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talk later</a:t>
            </a:r>
          </a:p>
          <a:p>
            <a:r>
              <a:rPr lang="en-US" dirty="0" smtClean="0"/>
              <a:t>by Joe </a:t>
            </a:r>
            <a:r>
              <a:rPr lang="en-US" dirty="0" err="1" smtClean="0"/>
              <a:t>Malins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2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LWA1 Pulsar Detections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914400"/>
            <a:ext cx="16002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1" tIns="68026" rIns="89981" bIns="4499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solidFill>
                  <a:srgbClr val="FF0000"/>
                </a:solidFill>
              </a:rPr>
              <a:t>J0030+0451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B0031-07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solidFill>
                  <a:srgbClr val="FF0000"/>
                </a:solidFill>
              </a:rPr>
              <a:t>J0034-0534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B0138+59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solidFill>
                  <a:prstClr val="black"/>
                </a:solidFill>
              </a:rPr>
              <a:t>J0203+70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B0320+39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B0329+54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B0355+54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B0450+55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B0525+21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solidFill>
                  <a:srgbClr val="2323DC"/>
                </a:solidFill>
              </a:rPr>
              <a:t>B0531+21*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B0628-28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B0655+64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B0809+74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B0818-13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B0823+26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B0834+06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B0919+06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B0943+10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B0950+08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/>
              <a:t>B1112+50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endParaRPr lang="en-US" altLang="en-US" sz="22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600204" y="914400"/>
            <a:ext cx="2193925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1" tIns="68026" rIns="89981" bIns="44991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B1133+16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B1237+25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J1327+34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B1508+55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B1540-06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B1541+09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B1604-00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B1612+07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B1642-03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B1706-16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B1749-28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B1822-09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B1839+56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B1842+14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B1919+21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B1929+10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B2020+28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B2110+27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solidFill>
                  <a:srgbClr val="FF0000"/>
                </a:solidFill>
                <a:cs typeface="Arial" charset="0"/>
              </a:rPr>
              <a:t>J2145-0750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cs typeface="Arial" charset="0"/>
              </a:rPr>
              <a:t>B2217+47</a:t>
            </a:r>
          </a:p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solidFill>
                  <a:srgbClr val="0000FF"/>
                </a:solidFill>
                <a:cs typeface="Arial" charset="0"/>
              </a:rPr>
              <a:t>J2324-05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778292" y="914400"/>
            <a:ext cx="5081588" cy="193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1" tIns="68026" rIns="89981" bIns="44991"/>
          <a:lstStyle>
            <a:lvl1pPr marL="206375" indent="-206375">
              <a:tabLst>
                <a:tab pos="206375" algn="l"/>
                <a:tab pos="663575" algn="l"/>
                <a:tab pos="1120775" algn="l"/>
                <a:tab pos="1577975" algn="l"/>
                <a:tab pos="2035175" algn="l"/>
                <a:tab pos="2492375" algn="l"/>
                <a:tab pos="2949575" algn="l"/>
                <a:tab pos="3406775" algn="l"/>
                <a:tab pos="3863975" algn="l"/>
                <a:tab pos="4321175" algn="l"/>
                <a:tab pos="4778375" algn="l"/>
                <a:tab pos="5235575" algn="l"/>
                <a:tab pos="5692775" algn="l"/>
                <a:tab pos="6149975" algn="l"/>
                <a:tab pos="6607175" algn="l"/>
                <a:tab pos="7064375" algn="l"/>
                <a:tab pos="7521575" algn="l"/>
                <a:tab pos="7978775" algn="l"/>
                <a:tab pos="8435975" algn="l"/>
                <a:tab pos="8893175" algn="l"/>
                <a:tab pos="935037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206375" algn="l"/>
                <a:tab pos="663575" algn="l"/>
                <a:tab pos="1120775" algn="l"/>
                <a:tab pos="1577975" algn="l"/>
                <a:tab pos="2035175" algn="l"/>
                <a:tab pos="2492375" algn="l"/>
                <a:tab pos="2949575" algn="l"/>
                <a:tab pos="3406775" algn="l"/>
                <a:tab pos="3863975" algn="l"/>
                <a:tab pos="4321175" algn="l"/>
                <a:tab pos="4778375" algn="l"/>
                <a:tab pos="5235575" algn="l"/>
                <a:tab pos="5692775" algn="l"/>
                <a:tab pos="6149975" algn="l"/>
                <a:tab pos="6607175" algn="l"/>
                <a:tab pos="7064375" algn="l"/>
                <a:tab pos="7521575" algn="l"/>
                <a:tab pos="7978775" algn="l"/>
                <a:tab pos="8435975" algn="l"/>
                <a:tab pos="8893175" algn="l"/>
                <a:tab pos="935037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206375" algn="l"/>
                <a:tab pos="663575" algn="l"/>
                <a:tab pos="1120775" algn="l"/>
                <a:tab pos="1577975" algn="l"/>
                <a:tab pos="2035175" algn="l"/>
                <a:tab pos="2492375" algn="l"/>
                <a:tab pos="2949575" algn="l"/>
                <a:tab pos="3406775" algn="l"/>
                <a:tab pos="3863975" algn="l"/>
                <a:tab pos="4321175" algn="l"/>
                <a:tab pos="4778375" algn="l"/>
                <a:tab pos="5235575" algn="l"/>
                <a:tab pos="5692775" algn="l"/>
                <a:tab pos="6149975" algn="l"/>
                <a:tab pos="6607175" algn="l"/>
                <a:tab pos="7064375" algn="l"/>
                <a:tab pos="7521575" algn="l"/>
                <a:tab pos="7978775" algn="l"/>
                <a:tab pos="8435975" algn="l"/>
                <a:tab pos="8893175" algn="l"/>
                <a:tab pos="935037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206375" algn="l"/>
                <a:tab pos="663575" algn="l"/>
                <a:tab pos="1120775" algn="l"/>
                <a:tab pos="1577975" algn="l"/>
                <a:tab pos="2035175" algn="l"/>
                <a:tab pos="2492375" algn="l"/>
                <a:tab pos="2949575" algn="l"/>
                <a:tab pos="3406775" algn="l"/>
                <a:tab pos="3863975" algn="l"/>
                <a:tab pos="4321175" algn="l"/>
                <a:tab pos="4778375" algn="l"/>
                <a:tab pos="5235575" algn="l"/>
                <a:tab pos="5692775" algn="l"/>
                <a:tab pos="6149975" algn="l"/>
                <a:tab pos="6607175" algn="l"/>
                <a:tab pos="7064375" algn="l"/>
                <a:tab pos="7521575" algn="l"/>
                <a:tab pos="7978775" algn="l"/>
                <a:tab pos="8435975" algn="l"/>
                <a:tab pos="8893175" algn="l"/>
                <a:tab pos="935037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206375" algn="l"/>
                <a:tab pos="663575" algn="l"/>
                <a:tab pos="1120775" algn="l"/>
                <a:tab pos="1577975" algn="l"/>
                <a:tab pos="2035175" algn="l"/>
                <a:tab pos="2492375" algn="l"/>
                <a:tab pos="2949575" algn="l"/>
                <a:tab pos="3406775" algn="l"/>
                <a:tab pos="3863975" algn="l"/>
                <a:tab pos="4321175" algn="l"/>
                <a:tab pos="4778375" algn="l"/>
                <a:tab pos="5235575" algn="l"/>
                <a:tab pos="5692775" algn="l"/>
                <a:tab pos="6149975" algn="l"/>
                <a:tab pos="6607175" algn="l"/>
                <a:tab pos="7064375" algn="l"/>
                <a:tab pos="7521575" algn="l"/>
                <a:tab pos="7978775" algn="l"/>
                <a:tab pos="8435975" algn="l"/>
                <a:tab pos="8893175" algn="l"/>
                <a:tab pos="935037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6375" algn="l"/>
                <a:tab pos="663575" algn="l"/>
                <a:tab pos="1120775" algn="l"/>
                <a:tab pos="1577975" algn="l"/>
                <a:tab pos="2035175" algn="l"/>
                <a:tab pos="2492375" algn="l"/>
                <a:tab pos="2949575" algn="l"/>
                <a:tab pos="3406775" algn="l"/>
                <a:tab pos="3863975" algn="l"/>
                <a:tab pos="4321175" algn="l"/>
                <a:tab pos="4778375" algn="l"/>
                <a:tab pos="5235575" algn="l"/>
                <a:tab pos="5692775" algn="l"/>
                <a:tab pos="6149975" algn="l"/>
                <a:tab pos="6607175" algn="l"/>
                <a:tab pos="7064375" algn="l"/>
                <a:tab pos="7521575" algn="l"/>
                <a:tab pos="7978775" algn="l"/>
                <a:tab pos="8435975" algn="l"/>
                <a:tab pos="8893175" algn="l"/>
                <a:tab pos="935037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6375" algn="l"/>
                <a:tab pos="663575" algn="l"/>
                <a:tab pos="1120775" algn="l"/>
                <a:tab pos="1577975" algn="l"/>
                <a:tab pos="2035175" algn="l"/>
                <a:tab pos="2492375" algn="l"/>
                <a:tab pos="2949575" algn="l"/>
                <a:tab pos="3406775" algn="l"/>
                <a:tab pos="3863975" algn="l"/>
                <a:tab pos="4321175" algn="l"/>
                <a:tab pos="4778375" algn="l"/>
                <a:tab pos="5235575" algn="l"/>
                <a:tab pos="5692775" algn="l"/>
                <a:tab pos="6149975" algn="l"/>
                <a:tab pos="6607175" algn="l"/>
                <a:tab pos="7064375" algn="l"/>
                <a:tab pos="7521575" algn="l"/>
                <a:tab pos="7978775" algn="l"/>
                <a:tab pos="8435975" algn="l"/>
                <a:tab pos="8893175" algn="l"/>
                <a:tab pos="935037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6375" algn="l"/>
                <a:tab pos="663575" algn="l"/>
                <a:tab pos="1120775" algn="l"/>
                <a:tab pos="1577975" algn="l"/>
                <a:tab pos="2035175" algn="l"/>
                <a:tab pos="2492375" algn="l"/>
                <a:tab pos="2949575" algn="l"/>
                <a:tab pos="3406775" algn="l"/>
                <a:tab pos="3863975" algn="l"/>
                <a:tab pos="4321175" algn="l"/>
                <a:tab pos="4778375" algn="l"/>
                <a:tab pos="5235575" algn="l"/>
                <a:tab pos="5692775" algn="l"/>
                <a:tab pos="6149975" algn="l"/>
                <a:tab pos="6607175" algn="l"/>
                <a:tab pos="7064375" algn="l"/>
                <a:tab pos="7521575" algn="l"/>
                <a:tab pos="7978775" algn="l"/>
                <a:tab pos="8435975" algn="l"/>
                <a:tab pos="8893175" algn="l"/>
                <a:tab pos="935037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06375" algn="l"/>
                <a:tab pos="663575" algn="l"/>
                <a:tab pos="1120775" algn="l"/>
                <a:tab pos="1577975" algn="l"/>
                <a:tab pos="2035175" algn="l"/>
                <a:tab pos="2492375" algn="l"/>
                <a:tab pos="2949575" algn="l"/>
                <a:tab pos="3406775" algn="l"/>
                <a:tab pos="3863975" algn="l"/>
                <a:tab pos="4321175" algn="l"/>
                <a:tab pos="4778375" algn="l"/>
                <a:tab pos="5235575" algn="l"/>
                <a:tab pos="5692775" algn="l"/>
                <a:tab pos="6149975" algn="l"/>
                <a:tab pos="6607175" algn="l"/>
                <a:tab pos="7064375" algn="l"/>
                <a:tab pos="7521575" algn="l"/>
                <a:tab pos="7978775" algn="l"/>
                <a:tab pos="8435975" algn="l"/>
                <a:tab pos="8893175" algn="l"/>
                <a:tab pos="9350375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457200" indent="-457200" defTabSz="914212" fontAlgn="auto">
              <a:spcBef>
                <a:spcPts val="0"/>
              </a:spcBef>
              <a:spcAft>
                <a:spcPts val="0"/>
              </a:spcAft>
              <a:buSzPct val="106000"/>
              <a:buFont typeface="Arial"/>
              <a:buChar char="•"/>
            </a:pPr>
            <a:r>
              <a:rPr lang="en-US" altLang="en-US" sz="2600" dirty="0" smtClean="0"/>
              <a:t>87</a:t>
            </a:r>
            <a:r>
              <a:rPr lang="en-US" altLang="en-US" sz="2600" dirty="0" smtClean="0"/>
              <a:t> </a:t>
            </a:r>
            <a:r>
              <a:rPr lang="en-US" altLang="en-US" sz="2600" dirty="0"/>
              <a:t>Pulsars detected </a:t>
            </a:r>
            <a:r>
              <a:rPr lang="en-US" altLang="en-US" sz="2600" dirty="0" smtClean="0"/>
              <a:t>(</a:t>
            </a:r>
            <a:r>
              <a:rPr lang="en-US" altLang="en-US" sz="2600" dirty="0" smtClean="0"/>
              <a:t>84</a:t>
            </a:r>
            <a:r>
              <a:rPr lang="en-US" altLang="en-US" sz="2600" dirty="0" smtClean="0"/>
              <a:t> </a:t>
            </a:r>
            <a:r>
              <a:rPr lang="en-US" altLang="en-US" sz="2600" dirty="0"/>
              <a:t>through pulsations, </a:t>
            </a:r>
            <a:r>
              <a:rPr lang="en-US" altLang="en-US" sz="2600" dirty="0">
                <a:solidFill>
                  <a:srgbClr val="0000FF"/>
                </a:solidFill>
              </a:rPr>
              <a:t>3</a:t>
            </a:r>
            <a:r>
              <a:rPr lang="en-US" altLang="en-US" sz="2600" dirty="0" smtClean="0">
                <a:solidFill>
                  <a:srgbClr val="0000FF"/>
                </a:solidFill>
              </a:rPr>
              <a:t> </a:t>
            </a:r>
            <a:r>
              <a:rPr lang="en-US" altLang="en-US" sz="2600" dirty="0">
                <a:solidFill>
                  <a:srgbClr val="0000FF"/>
                </a:solidFill>
              </a:rPr>
              <a:t>through single pulses</a:t>
            </a:r>
            <a:r>
              <a:rPr lang="en-US" altLang="en-US" sz="2600" dirty="0"/>
              <a:t>)</a:t>
            </a:r>
          </a:p>
          <a:p>
            <a:pPr marL="457200" indent="-457200" defTabSz="914212" fontAlgn="auto">
              <a:spcBef>
                <a:spcPts val="0"/>
              </a:spcBef>
              <a:spcAft>
                <a:spcPts val="0"/>
              </a:spcAft>
              <a:buSzPct val="106000"/>
              <a:buFont typeface="Arial"/>
              <a:buChar char="•"/>
            </a:pPr>
            <a:r>
              <a:rPr lang="en-US" altLang="en-US" sz="2600" dirty="0">
                <a:solidFill>
                  <a:srgbClr val="FF0000"/>
                </a:solidFill>
              </a:rPr>
              <a:t>7</a:t>
            </a:r>
            <a:r>
              <a:rPr lang="en-US" altLang="en-US" sz="2600" dirty="0" smtClean="0">
                <a:solidFill>
                  <a:srgbClr val="FF0000"/>
                </a:solidFill>
              </a:rPr>
              <a:t> </a:t>
            </a:r>
            <a:r>
              <a:rPr lang="en-US" altLang="en-US" sz="2600" dirty="0">
                <a:solidFill>
                  <a:srgbClr val="FF0000"/>
                </a:solidFill>
              </a:rPr>
              <a:t>MSPs detected</a:t>
            </a:r>
          </a:p>
          <a:p>
            <a:pPr marL="457200" indent="-457200" defTabSz="914212" fontAlgn="auto">
              <a:spcBef>
                <a:spcPts val="0"/>
              </a:spcBef>
              <a:spcAft>
                <a:spcPts val="0"/>
              </a:spcAft>
              <a:buSzPct val="106000"/>
              <a:buFont typeface="Arial"/>
              <a:buChar char="•"/>
            </a:pPr>
            <a:r>
              <a:rPr lang="en-US" altLang="en-US" sz="2600" dirty="0"/>
              <a:t>Periods from 1.9ms to 3.7s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5898" y="6488669"/>
            <a:ext cx="2045726" cy="369314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pPr defTabSz="914212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Stovall et al. (2014)</a:t>
            </a:r>
            <a:endParaRPr lang="en-US" sz="180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LWA_PvD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003224"/>
            <a:ext cx="4800600" cy="354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0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28600" y="-152400"/>
            <a:ext cx="9525000" cy="71628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WA1_LWA-SV_meteor_dia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" y="0"/>
            <a:ext cx="887505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1219200"/>
            <a:ext cx="4267200" cy="31242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2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295400"/>
            <a:ext cx="38183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Adding LWA-SV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• Improved monitoring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• Resilience to thunderstorms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0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 txBox="1">
            <a:spLocks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1" tIns="45711" rIns="91421" bIns="45711" anchor="ctr">
            <a:prstTxWarp prst="textNoShape">
              <a:avLst/>
            </a:prstTxWarp>
          </a:bodyPr>
          <a:lstStyle/>
          <a:p>
            <a:pPr algn="ctr" defTabSz="457106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Summary</a:t>
            </a:r>
          </a:p>
        </p:txBody>
      </p:sp>
      <p:pic>
        <p:nvPicPr>
          <p:cNvPr id="152579" name="Picture 27" descr="LWA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088" y="6324600"/>
            <a:ext cx="133191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124201" y="6248400"/>
            <a:ext cx="2895600" cy="4572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411481-5807-CD42-BB1D-39129EC4E7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2581" name="Rectangle 4"/>
          <p:cNvSpPr>
            <a:spLocks noChangeArrowheads="1"/>
          </p:cNvSpPr>
          <p:nvPr/>
        </p:nvSpPr>
        <p:spPr bwMode="auto">
          <a:xfrm>
            <a:off x="304800" y="1143004"/>
            <a:ext cx="8839200" cy="374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1" tIns="45711" rIns="91421" bIns="45711">
            <a:prstTxWarp prst="textNoShape">
              <a:avLst/>
            </a:prstTxWarp>
            <a:spAutoFit/>
          </a:bodyPr>
          <a:lstStyle/>
          <a:p>
            <a:pPr marL="342830" indent="-342830" defTabSz="457106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5000"/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LWA1 </a:t>
            </a:r>
            <a:r>
              <a:rPr lang="en-US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measurements of the density of a CME is in good agreement with </a:t>
            </a:r>
            <a:r>
              <a:rPr lang="en-US" i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in-situ </a:t>
            </a:r>
            <a:r>
              <a:rPr lang="en-US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spacecraft measurements (from Helios)</a:t>
            </a:r>
            <a:endParaRPr lang="en-US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42830" indent="-342830" defTabSz="457106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5000"/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Pulsars at low frequencies offer a high precision measurement of DM and RM which can provide the density and magnetic field strength </a:t>
            </a:r>
            <a:endParaRPr lang="en-US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42830" indent="-342830" defTabSz="457106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5000"/>
              <a:buFont typeface="Arial"/>
              <a:buChar char="•"/>
            </a:pPr>
            <a:r>
              <a:rPr lang="en-US" dirty="0" err="1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Ionospheric</a:t>
            </a:r>
            <a:r>
              <a:rPr lang="en-US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Faraday correction is the current limiting factor </a:t>
            </a:r>
            <a:endParaRPr lang="en-US" dirty="0" smtClean="0">
              <a:solidFill>
                <a:srgbClr val="FFFF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  <a:p>
            <a:pPr marL="342830" indent="-342830" defTabSz="457106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5000"/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Additional stations and pulsars will be of great value to improve monitoring opportunities</a:t>
            </a:r>
            <a:endParaRPr lang="en-US" dirty="0" smtClean="0">
              <a:solidFill>
                <a:srgbClr val="FFFF0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3109" y="6019800"/>
            <a:ext cx="7318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3C196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6694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 txBox="1">
            <a:spLocks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1" tIns="45711" rIns="91421" bIns="45711" anchor="ctr">
            <a:prstTxWarp prst="textNoShape">
              <a:avLst/>
            </a:prstTxWarp>
          </a:bodyPr>
          <a:lstStyle/>
          <a:p>
            <a:pPr algn="ctr" defTabSz="457106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Extra Slides</a:t>
            </a:r>
            <a:endParaRPr lang="en-US" sz="40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2579" name="Picture 27" descr="LWA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088" y="6324600"/>
            <a:ext cx="133191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3124201" y="6248400"/>
            <a:ext cx="2895600" cy="4572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411481-5807-CD42-BB1D-39129EC4E7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 dirty="0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3109" y="6019800"/>
            <a:ext cx="7318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3C196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18071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Coronal Mass Ejection</a:t>
            </a:r>
            <a:endParaRPr lang="en-US" dirty="0"/>
          </a:p>
        </p:txBody>
      </p:sp>
      <p:pic>
        <p:nvPicPr>
          <p:cNvPr id="3" name="Picture 2" descr="Screen Shot 2016-07-05 at 6.22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9144000" cy="451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0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7771"/>
            <a:ext cx="9982200" cy="704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4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System Electron Density</a:t>
            </a:r>
            <a:endParaRPr lang="en-US" dirty="0"/>
          </a:p>
        </p:txBody>
      </p:sp>
      <p:pic>
        <p:nvPicPr>
          <p:cNvPr id="8" name="Picture 7" descr="Screen Shot 2016-12-07 at 11.11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6858000" cy="549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6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Measure Fitting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1042" b="11042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228600" y="6413268"/>
            <a:ext cx="9026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poster by Veronica Dike et al., and talk by Joe </a:t>
            </a:r>
            <a:r>
              <a:rPr lang="en-US" dirty="0" err="1" smtClean="0"/>
              <a:t>Malins</a:t>
            </a:r>
            <a:r>
              <a:rPr lang="en-US" dirty="0" smtClean="0"/>
              <a:t> in this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72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Catching a Coronal Mass Ejection</a:t>
            </a:r>
            <a:endParaRPr lang="en-US" dirty="0"/>
          </a:p>
        </p:txBody>
      </p:sp>
      <p:pic>
        <p:nvPicPr>
          <p:cNvPr id="2" name="Picture 1" descr="Screen Shot 2016-07-05 at 5.54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5727700" cy="57740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48400" y="1447800"/>
            <a:ext cx="2929007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Howard et </a:t>
            </a:r>
            <a:r>
              <a:rPr lang="en-US" dirty="0">
                <a:solidFill>
                  <a:srgbClr val="000000"/>
                </a:solidFill>
              </a:rPr>
              <a:t>al </a:t>
            </a:r>
            <a:r>
              <a:rPr lang="en-US" dirty="0" smtClean="0">
                <a:solidFill>
                  <a:srgbClr val="000000"/>
                </a:solidFill>
              </a:rPr>
              <a:t>2016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and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AAS NOVA Research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Highlights on Dec 5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2016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0" y="4872335"/>
            <a:ext cx="2520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B0950+08 passage</a:t>
            </a:r>
          </a:p>
          <a:p>
            <a:r>
              <a:rPr lang="en-US" dirty="0" smtClean="0"/>
              <a:t>August 2015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019800" y="51054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71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" name="Picture 1" descr="Screen Shot 2016-12-05 at 3.17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7005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56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Catching a Coronal Mass Ejection</a:t>
            </a:r>
            <a:endParaRPr lang="en-US" dirty="0"/>
          </a:p>
        </p:txBody>
      </p:sp>
      <p:pic>
        <p:nvPicPr>
          <p:cNvPr id="3" name="Picture 2" descr="Screen Shot 2016-07-05 at 6.03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78351"/>
            <a:ext cx="5702300" cy="597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79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A50-04C8-4A46-82D8-EAD3E34675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Catching a Coronal Mass Ejection</a:t>
            </a:r>
            <a:endParaRPr lang="en-US" dirty="0"/>
          </a:p>
        </p:txBody>
      </p:sp>
      <p:pic>
        <p:nvPicPr>
          <p:cNvPr id="3" name="Picture 2" descr="Screen Shot 2016-07-05 at 5.56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8839200" cy="602694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90800" y="762000"/>
            <a:ext cx="1143000" cy="1295400"/>
            <a:chOff x="2590800" y="762000"/>
            <a:chExt cx="1143000" cy="1295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0800" y="762000"/>
              <a:ext cx="1143000" cy="1078675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3429000" y="1752600"/>
              <a:ext cx="2286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1491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FF9900"/>
      </a:accent1>
      <a:accent2>
        <a:srgbClr val="00FFFF"/>
      </a:accent2>
      <a:accent3>
        <a:srgbClr val="FFFF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chinz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97485</TotalTime>
  <Words>512</Words>
  <Application>Microsoft Macintosh PowerPoint</Application>
  <PresentationFormat>On-screen Show (4:3)</PresentationFormat>
  <Paragraphs>142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1_Default Design</vt:lpstr>
      <vt:lpstr>schinzel</vt:lpstr>
      <vt:lpstr>Measuring the Magnetic and Density Structure of Near-Sun Coronal Mass Ejections</vt:lpstr>
      <vt:lpstr>Coronal Mass Ejection</vt:lpstr>
      <vt:lpstr>PowerPoint Presentation</vt:lpstr>
      <vt:lpstr>Solar System Electron Density</vt:lpstr>
      <vt:lpstr>Rotation Measure Fitting</vt:lpstr>
      <vt:lpstr>Catching a Coronal Mass Ejection</vt:lpstr>
      <vt:lpstr>PowerPoint Presentation</vt:lpstr>
      <vt:lpstr>Catching a Coronal Mass Ejection</vt:lpstr>
      <vt:lpstr>Catching a Coronal Mass Ejection</vt:lpstr>
      <vt:lpstr>Catching a Coronal Mass Ejection</vt:lpstr>
      <vt:lpstr>Natural Hazards </vt:lpstr>
      <vt:lpstr>Catching a Coronal Mass Ejection</vt:lpstr>
      <vt:lpstr>PowerPoint Presentation</vt:lpstr>
      <vt:lpstr>LWA1 Pulsar Detections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Astronomy at UNM</dc:title>
  <dc:creator>Henning</dc:creator>
  <cp:lastModifiedBy>Greg</cp:lastModifiedBy>
  <cp:revision>568</cp:revision>
  <cp:lastPrinted>2016-12-07T02:49:11Z</cp:lastPrinted>
  <dcterms:created xsi:type="dcterms:W3CDTF">2013-09-20T02:47:22Z</dcterms:created>
  <dcterms:modified xsi:type="dcterms:W3CDTF">2016-12-08T22:34:39Z</dcterms:modified>
</cp:coreProperties>
</file>