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65" r:id="rId12"/>
    <p:sldId id="281" r:id="rId13"/>
    <p:sldId id="277" r:id="rId14"/>
    <p:sldId id="282" r:id="rId15"/>
    <p:sldId id="279" r:id="rId16"/>
    <p:sldId id="280" r:id="rId17"/>
    <p:sldId id="278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92987"/>
  </p:normalViewPr>
  <p:slideViewPr>
    <p:cSldViewPr snapToGrid="0">
      <p:cViewPr varScale="1">
        <p:scale>
          <a:sx n="58" d="100"/>
          <a:sy n="58" d="100"/>
        </p:scale>
        <p:origin x="5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93DF1-9D31-4D7C-BC55-C5CF840B959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DA201-C74B-41A7-8F0A-F196AC401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We use the fit flux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 and enhance the solar flux by the same. And finally our images are ready for analysis.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measure the flux for quiet sun over the observed range of frequencies and get a rough measure of the opacity. </a:t>
            </a:r>
            <a:r>
              <a:rPr lang="en-GB" dirty="0" smtClean="0"/>
              <a:t>Show measured and modelled quiet sun flux plot here and talk about what the comparison tells us in terms of opacity</a:t>
            </a:r>
          </a:p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65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Quality</a:t>
            </a:r>
            <a:r>
              <a:rPr lang="en-GB" baseline="0" dirty="0" smtClean="0"/>
              <a:t> of the LWA data with respect to the optical depth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SXR M2.1 class flare which was observed at the southwest corner on the solar disk 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AIA 171 showing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event occurring at 18:30 UT (around 6-7 sec into the movie)</a:t>
            </a:r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Observed the Sun for approximately 100 minutes (Pre-event, during the event and post-event data was analysed)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91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Event at</a:t>
            </a:r>
            <a:r>
              <a:rPr lang="en-US" baseline="0" dirty="0" smtClean="0"/>
              <a:t> both low and high frequencies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3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Band 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33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our basic aim is to understand the structural evolution of the event \</a:t>
            </a:r>
          </a:p>
          <a:p>
            <a:r>
              <a:rPr lang="en-US" baseline="0" dirty="0" smtClean="0"/>
              <a:t>We get a spatial and temporal comparison with LASCO and SWAP (WL and EUV)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7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velocity trend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 of the event: Backward  Extrapolation of the type II</a:t>
            </a:r>
            <a:r>
              <a:rPr lang="en-GB" baseline="0" dirty="0" smtClean="0"/>
              <a:t> and the emission observed in LWA (18:10)at the same time</a:t>
            </a:r>
          </a:p>
          <a:p>
            <a:r>
              <a:rPr lang="en-GB" dirty="0" smtClean="0"/>
              <a:t> high</a:t>
            </a:r>
            <a:r>
              <a:rPr lang="en-GB" baseline="0" dirty="0" smtClean="0"/>
              <a:t> resolution of LWA </a:t>
            </a:r>
          </a:p>
          <a:p>
            <a:r>
              <a:rPr lang="en-GB" baseline="0" dirty="0" smtClean="0"/>
              <a:t>Emission at  </a:t>
            </a:r>
            <a:r>
              <a:rPr lang="en-US" baseline="0" dirty="0" smtClean="0"/>
              <a:t>~ 19:20 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A201-C74B-41A7-8F0A-F196AC40149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4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2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5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4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85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02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19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86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41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13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8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8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B3664-C8BC-419F-AC22-DF95D79D953E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BCA9-9DE3-4CA8-90E9-B48BB850B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09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MCH37yNeXccNXYDJ501q-G3LBYWlY2rCtIRr7Nxq8MmArX1t5hwWs9PgG22UaujpSeF2Ry6MG26VMlMgmtTYyS8EzFIb-ReXHsqm8H_R_ZN32L_z36MKj2bRRkt61_uM67AjYq-zv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0882" y="166270"/>
            <a:ext cx="9908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0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Imaging Spectroscopy of CME-associated Radio Bursts with</a:t>
            </a:r>
            <a:endParaRPr lang="en-GB" sz="4000" b="0" dirty="0" smtClean="0">
              <a:effectLst/>
            </a:endParaRPr>
          </a:p>
          <a:p>
            <a:pPr algn="ctr"/>
            <a:r>
              <a:rPr lang="en-GB" sz="4000" b="0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OVRO - LWA</a:t>
            </a:r>
            <a:endParaRPr lang="en-GB" sz="4000" b="0" dirty="0" smtClean="0">
              <a:effectLst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09162" y="342039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smtClean="0"/>
              <a:t>Sherry Chhabra</a:t>
            </a:r>
          </a:p>
          <a:p>
            <a:pPr algn="r"/>
            <a:r>
              <a:rPr lang="en-GB" sz="2800" smtClean="0"/>
              <a:t>Supervisor: Dr Dale Gary</a:t>
            </a:r>
          </a:p>
          <a:p>
            <a:pPr algn="r"/>
            <a:r>
              <a:rPr lang="en-GB" sz="2800" smtClean="0"/>
              <a:t>Centre for Solar and Terrestrial Research</a:t>
            </a:r>
          </a:p>
          <a:p>
            <a:pPr algn="r"/>
            <a:r>
              <a:rPr lang="en-GB" sz="2800" smtClean="0"/>
              <a:t>New Jersey Institute of Technology</a:t>
            </a:r>
            <a:r>
              <a:rPr lang="en-GB" smtClean="0"/>
              <a:t/>
            </a:r>
            <a:br>
              <a:rPr lang="en-GB" smtClean="0"/>
            </a:b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8364" y="6414448"/>
            <a:ext cx="1197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Science at Low Frequencies III 							</a:t>
            </a:r>
            <a:r>
              <a:rPr lang="en-GB" dirty="0" smtClean="0"/>
              <a:t>December 9</a:t>
            </a:r>
            <a:r>
              <a:rPr lang="en-GB" baseline="30000" dirty="0" smtClean="0"/>
              <a:t>th</a:t>
            </a:r>
            <a:r>
              <a:rPr lang="en-GB" dirty="0" smtClean="0"/>
              <a:t>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0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4BGb9jaRTHV0y-0K2Yq_dgwzMJq0-hkq5oHYbd7psDU2j7Fw3oX7bofIUGFhz_d7Xp4ZEH_0wCo57jO602EAot8i2NeAHRVTXxGpGilb1FHHRMvy57tLWHhsEyMgdVLcqTuc0VzAH8Y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8" y="2026570"/>
            <a:ext cx="2808329" cy="278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NGOrkac32y8FhXX9sqLpu-Xfcqh2GgeNYFeI0szxl7P2fg1gQxUViDHXHIGhlrvhoAt9GKGlaFCIjoyO3ad6JnJRG4NAPPEvpoTCATKxgYy2Ce9fQIxNJKQRDHvpzR5ubSH_y-fCm2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63" y="633418"/>
            <a:ext cx="5712793" cy="571279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756127" y="633046"/>
            <a:ext cx="1391455" cy="1393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56127" y="4806734"/>
            <a:ext cx="1387336" cy="1539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840" y="218362"/>
            <a:ext cx="863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LASCO Co- Alignment</a:t>
            </a:r>
            <a:endParaRPr lang="en-GB" sz="2800" dirty="0"/>
          </a:p>
        </p:txBody>
      </p:sp>
      <p:pic>
        <p:nvPicPr>
          <p:cNvPr id="5" name="output_6cTb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5182" y="622110"/>
            <a:ext cx="5778690" cy="57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27294"/>
            <a:ext cx="11805314" cy="5186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Height-Time Evolution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7" y="452944"/>
            <a:ext cx="5759430" cy="3238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5" y="466173"/>
            <a:ext cx="5649897" cy="3176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1" y="3611984"/>
            <a:ext cx="5649897" cy="3176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6" y="3686059"/>
            <a:ext cx="5759431" cy="31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69" y="54592"/>
            <a:ext cx="5941193" cy="334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4" y="54592"/>
            <a:ext cx="5941193" cy="3340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69" y="3410229"/>
            <a:ext cx="5936846" cy="333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4" y="3410229"/>
            <a:ext cx="5941193" cy="33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40" y="557212"/>
            <a:ext cx="6257925" cy="5743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211"/>
            <a:ext cx="5789641" cy="56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61" y="0"/>
            <a:ext cx="781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382"/>
            <a:ext cx="12192000" cy="41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59" y="0"/>
            <a:ext cx="10515600" cy="1325563"/>
          </a:xfrm>
        </p:spPr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58" y="1184180"/>
            <a:ext cx="11731389" cy="5448632"/>
          </a:xfrm>
        </p:spPr>
        <p:txBody>
          <a:bodyPr/>
          <a:lstStyle/>
          <a:p>
            <a:r>
              <a:rPr lang="en-GB" dirty="0" smtClean="0"/>
              <a:t>We have an almost perfect flux calibration </a:t>
            </a:r>
          </a:p>
          <a:p>
            <a:r>
              <a:rPr lang="en-GB" dirty="0" smtClean="0"/>
              <a:t>Position calibration still needs to be worked (Correlator output offset which causes and offset in the sun’s position)</a:t>
            </a:r>
          </a:p>
          <a:p>
            <a:r>
              <a:rPr lang="en-GB" dirty="0" smtClean="0"/>
              <a:t>Looking at  ~1 optical depth (very good quality data)</a:t>
            </a:r>
          </a:p>
          <a:p>
            <a:r>
              <a:rPr lang="en-US" dirty="0" smtClean="0"/>
              <a:t>Height-time plots show clear outward motion and their correlation with other wavelengths</a:t>
            </a:r>
          </a:p>
          <a:p>
            <a:pPr marL="0" indent="0">
              <a:buNone/>
            </a:pPr>
            <a:r>
              <a:rPr lang="en-US" dirty="0" smtClean="0"/>
              <a:t>More to do:</a:t>
            </a:r>
          </a:p>
          <a:p>
            <a:r>
              <a:rPr lang="en-US" dirty="0" smtClean="0"/>
              <a:t>Get a better estimate for the outward velocities </a:t>
            </a:r>
          </a:p>
          <a:p>
            <a:r>
              <a:rPr lang="en-US" dirty="0" smtClean="0"/>
              <a:t>Analyze all available frequencies at all times</a:t>
            </a:r>
          </a:p>
          <a:p>
            <a:r>
              <a:rPr lang="en-US" dirty="0" smtClean="0"/>
              <a:t>Spatial and Temporal correlation with AIA , SWAP.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7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48" y="278077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8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e_OIiW2np49A8BJF14dOos8bjQzELpNUTEYU-xmdSgwA6PFrNw5Phn7miyIU4XoZEqMbX0mnJhpMUfcaXROsnWIr6Cb92PTPdepKxmWZGCZ5qpb2dVkp-dadG3V5qQ7EAdmNLfDEP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78"/>
            <a:ext cx="12191999" cy="11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5.googleusercontent.com/z0nYAu1F9zZCZR34eQSxhzVDZ5iGAGjBBJ1iZ46d2tiRF3BqU5YCd4uhq8s5JnXF0yZpoGoSEKvTz5xyFhnO82AGXfC9C_EtwziyEPPpMJDaCEUc4KPTr7riYZcVTvcODvh6-M-Bmz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7734"/>
            <a:ext cx="12191999" cy="56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6032" y="-391981"/>
            <a:ext cx="10972801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9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OVRO-LWA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65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65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63550" marR="0" lvl="0" indent="-406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frequency Radio interferometer with 252 antennas </a:t>
            </a: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~ 1.6 km region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63550" indent="-406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Nominally observes  </a:t>
            </a: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85 MHz (41-69 MHz for these </a:t>
            </a: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observations, spatial resolution 0.26 – 0.16 degrees)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63550" marR="0" lvl="0" indent="-406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to minimize </a:t>
            </a: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side-lobes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63550" indent="-406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the full sky as frequently as every one second (9 s for these observations).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456" y="51513"/>
            <a:ext cx="1044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Image Processing for Solar Data from LWA</a:t>
            </a:r>
            <a:endParaRPr lang="en-GB" sz="2800" dirty="0"/>
          </a:p>
        </p:txBody>
      </p:sp>
      <p:pic>
        <p:nvPicPr>
          <p:cNvPr id="3079" name="Picture 7" descr="https://lh5.googleusercontent.com/pwloFRPcOb3Zp5nVZrCz6xyHXg4F2DrUmHOA9QR-xgRKFzYYTj4d3gKX4TFWzX4GGAhEZb4rHLSrBzFpJIMR4nwW2EuGoeUbAVVMv0txAnarm8wyGJiUhON5EL20o71-_NDXFFsPRW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" y="1470540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lh5.googleusercontent.com/HwtUBFMxquhZ68jTw8xA9rN09S3V4XJY80AXQT3lHGQk_Qwn4iq4f5NOWBX8kVJLnch0pSnWA-QuPYnAagmqQC_rNCT29WtzMkLAjM-4LnCwfFMXEoKW4U9Z4NUTGHeqT-Rx5pok1y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42" y="786886"/>
            <a:ext cx="6071112" cy="60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245" y="695459"/>
            <a:ext cx="80235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smtClean="0"/>
              <a:t>Step 1: All Sky image: Centring the Sun + Cleaning</a:t>
            </a:r>
            <a:endParaRPr lang="en-GB" sz="2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174" t="4451" r="6847" b="11487"/>
          <a:stretch/>
        </p:blipFill>
        <p:spPr>
          <a:xfrm>
            <a:off x="10084278" y="4183811"/>
            <a:ext cx="1449238" cy="1466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785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42" y="81888"/>
            <a:ext cx="10515600" cy="65509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Step 2: Flux and Position calibration using a strong source (Virgo A) </a:t>
            </a:r>
            <a:endParaRPr lang="en-GB" sz="2800" dirty="0">
              <a:latin typeface="+mn-lt"/>
            </a:endParaRPr>
          </a:p>
        </p:txBody>
      </p:sp>
      <p:pic>
        <p:nvPicPr>
          <p:cNvPr id="4098" name="Picture 2" descr="https://lh6.googleusercontent.com/tG5JKT8s86t7cdmM2hNj2Shx9t6kCGf76DJDncCYWfRGn1sCZSUmBW7G4Y9QZzKk1AMChLW3_68yH-ALS_jjVFIUsjdeMQw6C0f_pPbuh3TWmyuSIDVcXMnPxBuBOy88kwiq21SBe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2" y="682385"/>
            <a:ext cx="10462330" cy="58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5359" y="1440995"/>
            <a:ext cx="4183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Virgo A flux density spectrum from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Vinyaikin</a:t>
            </a:r>
            <a:r>
              <a:rPr lang="en-US" dirty="0">
                <a:solidFill>
                  <a:schemeClr val="bg1"/>
                </a:solidFill>
              </a:rPr>
              <a:t>, E.N. Astron. Rep. (2016) 60: 744. doi:10.1134/S1063772916080084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63156" y="5138852"/>
            <a:ext cx="9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Virgo 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98" y="1"/>
            <a:ext cx="10352965" cy="1050878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What about Data Quality?</a:t>
            </a:r>
            <a:endParaRPr lang="en-GB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4" y="818866"/>
            <a:ext cx="9999332" cy="5621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90" y="3168140"/>
            <a:ext cx="4738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Solar flux density at a quiet time before the burst began, after applying the Virgo A calibration factor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7698" y="1"/>
            <a:ext cx="10352965" cy="1050878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Measured QS flux density matches expectations</a:t>
            </a:r>
            <a:endParaRPr lang="en-GB" sz="3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9" y="791568"/>
            <a:ext cx="10081218" cy="5667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3125" y="2038267"/>
            <a:ext cx="532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Measured solar flux density (red) compared to a model corona (blue) assuming a temperature T = 10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 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2070344">
            <a:off x="4605068" y="4942936"/>
            <a:ext cx="543464" cy="293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31143" y="4656256"/>
            <a:ext cx="5163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Where the data fall below the model, this is a possible indication that the quiet Sun emission is becoming optically thin (optical-depth-unity surface falls below plasma level.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5" y="0"/>
            <a:ext cx="3351663" cy="6701521"/>
          </a:xfrm>
        </p:spPr>
        <p:txBody>
          <a:bodyPr/>
          <a:lstStyle/>
          <a:p>
            <a:r>
              <a:rPr lang="en-GB" dirty="0" smtClean="0">
                <a:latin typeface="+mn-lt"/>
              </a:rPr>
              <a:t>Observed CME: September 20</a:t>
            </a:r>
            <a:r>
              <a:rPr lang="en-GB" baseline="30000" dirty="0" smtClean="0">
                <a:latin typeface="+mn-lt"/>
              </a:rPr>
              <a:t>th</a:t>
            </a:r>
            <a:r>
              <a:rPr lang="en-GB" dirty="0" smtClean="0">
                <a:latin typeface="+mn-lt"/>
              </a:rPr>
              <a:t> 2015</a:t>
            </a:r>
            <a:br>
              <a:rPr lang="en-GB" dirty="0" smtClean="0">
                <a:latin typeface="+mn-lt"/>
              </a:rPr>
            </a:br>
            <a:r>
              <a:rPr lang="en-GB" dirty="0">
                <a:latin typeface="+mn-lt"/>
              </a:rPr>
              <a:t/>
            </a:r>
            <a:br>
              <a:rPr lang="en-GB" dirty="0">
                <a:latin typeface="+mn-lt"/>
              </a:rPr>
            </a:br>
            <a:r>
              <a:rPr lang="en-GB" sz="2800" dirty="0" smtClean="0">
                <a:latin typeface="+mn-lt"/>
              </a:rPr>
              <a:t>AIA 171</a:t>
            </a:r>
            <a:br>
              <a:rPr lang="en-GB" sz="2800" dirty="0" smtClean="0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4" name="2015_09_20_17_00_10_2015_09_20_19_59_34_AIA_171-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908" y="136479"/>
            <a:ext cx="7206018" cy="65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63" y="146758"/>
            <a:ext cx="6927377" cy="904117"/>
          </a:xfrm>
        </p:spPr>
        <p:txBody>
          <a:bodyPr>
            <a:normAutofit/>
          </a:bodyPr>
          <a:lstStyle/>
          <a:p>
            <a:r>
              <a:rPr lang="en-GB" dirty="0" smtClean="0"/>
              <a:t>LASCO C2 view</a:t>
            </a:r>
            <a:endParaRPr lang="en-GB" dirty="0"/>
          </a:p>
        </p:txBody>
      </p:sp>
      <p:pic>
        <p:nvPicPr>
          <p:cNvPr id="4" name="output_3jVZ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1499" y="0"/>
            <a:ext cx="6492352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5I0xX5ivKn61ScJSrOMNMBskJPRxt-tMlvNgj72JweLcV5UbGuY9ZAGWURb9sr_ipxSpYa4q9HD0GgEKx0N9HFcWcomtGuCnZwZoqe6DZo0jU4s000Lc2vEbma48aM80-TBCBMGITk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" y="461820"/>
            <a:ext cx="5775207" cy="57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e2JxyrGK5ixKfSIShyRZzdKwZFe9vlQARMCSHEX800063-oQX8CWHgZAX10erYf0iM4kEeTBDeZnfrPaykNVp5NUyjqqxK-JNQhBFI2SX9O6xKw4aUcEsvoHDKbOL02y-SjbH1VCz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14" y="442341"/>
            <a:ext cx="5849441" cy="58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8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488</Words>
  <Application>Microsoft Macintosh PowerPoint</Application>
  <PresentationFormat>Widescreen</PresentationFormat>
  <Paragraphs>70</Paragraphs>
  <Slides>18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Step 2: Flux and Position calibration using a strong source (Virgo A) </vt:lpstr>
      <vt:lpstr>What about Data Quality?</vt:lpstr>
      <vt:lpstr>Measured QS flux density matches expectations</vt:lpstr>
      <vt:lpstr>Observed CME: September 20th 2015  AIA 171 </vt:lpstr>
      <vt:lpstr>LASCO C2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 Chhabra</dc:creator>
  <cp:lastModifiedBy>Microsoft Office User</cp:lastModifiedBy>
  <cp:revision>41</cp:revision>
  <dcterms:created xsi:type="dcterms:W3CDTF">2016-12-07T22:46:34Z</dcterms:created>
  <dcterms:modified xsi:type="dcterms:W3CDTF">2016-12-09T20:45:53Z</dcterms:modified>
</cp:coreProperties>
</file>