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2967" r:id="rId1"/>
    <p:sldMasterId id="2147511948" r:id="rId2"/>
  </p:sldMasterIdLst>
  <p:notesMasterIdLst>
    <p:notesMasterId r:id="rId7"/>
  </p:notesMasterIdLst>
  <p:sldIdLst>
    <p:sldId id="1200" r:id="rId3"/>
    <p:sldId id="1196" r:id="rId4"/>
    <p:sldId id="1198" r:id="rId5"/>
    <p:sldId id="1201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7" autoAdjust="0"/>
    <p:restoredTop sz="89990" autoAdjust="0"/>
  </p:normalViewPr>
  <p:slideViewPr>
    <p:cSldViewPr snapToGrid="0">
      <p:cViewPr varScale="1">
        <p:scale>
          <a:sx n="80" d="100"/>
          <a:sy n="80" d="100"/>
        </p:scale>
        <p:origin x="96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F1B192-CA58-4652-8CB2-B3BB72F867D9}" type="datetimeFigureOut">
              <a:rPr lang="en-US"/>
              <a:pPr>
                <a:defRPr/>
              </a:pPr>
              <a:t>12/9/2016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E70E244-CB44-4FEF-A8B9-BE7F1BC04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fld id="{3E4B9F33-9AE1-4B24-823F-06E21CC1F432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473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fld id="{3E4B9F33-9AE1-4B24-823F-06E21CC1F432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098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fld id="{3E4B9F33-9AE1-4B24-823F-06E21CC1F432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472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BE97C901-CBCD-41B0-A246-C4FC1E9E01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72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CE1F0804-0F59-489C-A9DA-0B2B72B59C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3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BBA5512B-EA29-4120-9C50-5382EE4541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103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862D-43E5-9E41-95B1-910C7C2D5C6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7120-5161-444A-B3FF-DA714FD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45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862D-43E5-9E41-95B1-910C7C2D5C6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7120-5161-444A-B3FF-DA714FD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9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862D-43E5-9E41-95B1-910C7C2D5C6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7120-5161-444A-B3FF-DA714FD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73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862D-43E5-9E41-95B1-910C7C2D5C6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7120-5161-444A-B3FF-DA714FD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39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862D-43E5-9E41-95B1-910C7C2D5C6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7120-5161-444A-B3FF-DA714FD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51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862D-43E5-9E41-95B1-910C7C2D5C6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7120-5161-444A-B3FF-DA714FD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98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862D-43E5-9E41-95B1-910C7C2D5C6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7120-5161-444A-B3FF-DA714FD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65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862D-43E5-9E41-95B1-910C7C2D5C6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7120-5161-444A-B3FF-DA714FD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3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83576808-2CA0-46B3-834F-7D2EF3805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545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862D-43E5-9E41-95B1-910C7C2D5C6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7120-5161-444A-B3FF-DA714FD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49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862D-43E5-9E41-95B1-910C7C2D5C6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7120-5161-444A-B3FF-DA714FD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4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862D-43E5-9E41-95B1-910C7C2D5C6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7120-5161-444A-B3FF-DA714FD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1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87D3E448-0A32-49DD-9361-BC60CF502F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173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B7D836CB-2CCE-4FD4-B851-958D8D6D0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13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95E8F86B-AE99-4FE2-8E1B-657575E9A3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40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9A45EE1B-665E-4EA4-916C-2C27195C11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2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7024360A-B268-4DAD-977B-F6C0A3163A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00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552813EC-E670-45FE-A5B8-237712A28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63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F5EEFE0A-1D16-423B-A6C5-1E79F9B58E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92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Arial" panose="020B0604020202020204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88E8594-CB72-4EF4-B27A-D90154CA8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1937" r:id="rId1"/>
    <p:sldLayoutId id="2147511938" r:id="rId2"/>
    <p:sldLayoutId id="2147511939" r:id="rId3"/>
    <p:sldLayoutId id="2147511940" r:id="rId4"/>
    <p:sldLayoutId id="2147511941" r:id="rId5"/>
    <p:sldLayoutId id="2147511942" r:id="rId6"/>
    <p:sldLayoutId id="2147511943" r:id="rId7"/>
    <p:sldLayoutId id="2147511944" r:id="rId8"/>
    <p:sldLayoutId id="2147511945" r:id="rId9"/>
    <p:sldLayoutId id="2147511946" r:id="rId10"/>
    <p:sldLayoutId id="2147511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E862D-43E5-9E41-95B1-910C7C2D5C69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97120-5161-444A-B3FF-DA714FD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2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949" r:id="rId1"/>
    <p:sldLayoutId id="2147511950" r:id="rId2"/>
    <p:sldLayoutId id="2147511951" r:id="rId3"/>
    <p:sldLayoutId id="2147511952" r:id="rId4"/>
    <p:sldLayoutId id="2147511953" r:id="rId5"/>
    <p:sldLayoutId id="2147511954" r:id="rId6"/>
    <p:sldLayoutId id="2147511955" r:id="rId7"/>
    <p:sldLayoutId id="2147511956" r:id="rId8"/>
    <p:sldLayoutId id="2147511957" r:id="rId9"/>
    <p:sldLayoutId id="2147511958" r:id="rId10"/>
    <p:sldLayoutId id="21475119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owfrequencies3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2122" y="192340"/>
            <a:ext cx="8229600" cy="1493031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IE" sz="3200" dirty="0">
                <a:solidFill>
                  <a:srgbClr val="C00000"/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Presentations On-line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E" sz="3200" dirty="0">
              <a:solidFill>
                <a:srgbClr val="C00000"/>
              </a:solidFill>
              <a:effectLst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6164" y="1442882"/>
            <a:ext cx="81160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altLang="en-US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All presentations will be on-line next week</a:t>
            </a:r>
          </a:p>
          <a:p>
            <a:endParaRPr lang="en-IE" b="1" dirty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r>
              <a:rPr lang="en-IE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Please contact </a:t>
            </a:r>
            <a:r>
              <a:rPr lang="en-IE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hlinkClick r:id="rId3"/>
              </a:rPr>
              <a:t>lowfrequencies3@gmail.com</a:t>
            </a:r>
            <a:r>
              <a:rPr lang="en-IE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if you want to modify your slides </a:t>
            </a:r>
          </a:p>
          <a:p>
            <a:endParaRPr lang="en-IE" b="1" dirty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r>
              <a:rPr lang="en-IE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Photos from the conference? Please share!</a:t>
            </a:r>
          </a:p>
          <a:p>
            <a:endParaRPr lang="en-IE" b="1" dirty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187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6832" y="0"/>
            <a:ext cx="7245350" cy="661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99" tIns="45448" rIns="87399" bIns="45448">
            <a:spAutoFit/>
          </a:bodyPr>
          <a:lstStyle>
            <a:lvl1pPr marL="285750" indent="-285750" defTabSz="8890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34975" algn="l"/>
                <a:tab pos="869950" algn="l"/>
                <a:tab pos="1306513" algn="l"/>
                <a:tab pos="1744663" algn="l"/>
                <a:tab pos="2179638" algn="l"/>
                <a:tab pos="2617788" algn="l"/>
                <a:tab pos="3052763" algn="l"/>
                <a:tab pos="3489325" algn="l"/>
                <a:tab pos="3925888" algn="l"/>
                <a:tab pos="4359275" algn="l"/>
                <a:tab pos="4799013" algn="l"/>
                <a:tab pos="5235575" algn="l"/>
                <a:tab pos="5668963" algn="l"/>
                <a:tab pos="6108700" algn="l"/>
                <a:tab pos="6543675" algn="l"/>
                <a:tab pos="6978650" algn="l"/>
                <a:tab pos="7413625" algn="l"/>
                <a:tab pos="7854950" algn="l"/>
                <a:tab pos="8288338" algn="l"/>
                <a:tab pos="8723313" algn="l"/>
                <a:tab pos="9136063" algn="l"/>
                <a:tab pos="9844088" algn="l"/>
                <a:tab pos="10548938" algn="l"/>
                <a:tab pos="11247438" algn="l"/>
                <a:tab pos="11950700" algn="l"/>
                <a:tab pos="12653963" algn="l"/>
                <a:tab pos="13355638" algn="l"/>
                <a:tab pos="14060488" algn="l"/>
                <a:tab pos="14762163" algn="l"/>
                <a:tab pos="154654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890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34975" algn="l"/>
                <a:tab pos="869950" algn="l"/>
                <a:tab pos="1306513" algn="l"/>
                <a:tab pos="1744663" algn="l"/>
                <a:tab pos="2179638" algn="l"/>
                <a:tab pos="2617788" algn="l"/>
                <a:tab pos="3052763" algn="l"/>
                <a:tab pos="3489325" algn="l"/>
                <a:tab pos="3925888" algn="l"/>
                <a:tab pos="4359275" algn="l"/>
                <a:tab pos="4799013" algn="l"/>
                <a:tab pos="5235575" algn="l"/>
                <a:tab pos="5668963" algn="l"/>
                <a:tab pos="6108700" algn="l"/>
                <a:tab pos="6543675" algn="l"/>
                <a:tab pos="6978650" algn="l"/>
                <a:tab pos="7413625" algn="l"/>
                <a:tab pos="7854950" algn="l"/>
                <a:tab pos="8288338" algn="l"/>
                <a:tab pos="8723313" algn="l"/>
                <a:tab pos="9136063" algn="l"/>
                <a:tab pos="9844088" algn="l"/>
                <a:tab pos="10548938" algn="l"/>
                <a:tab pos="11247438" algn="l"/>
                <a:tab pos="11950700" algn="l"/>
                <a:tab pos="12653963" algn="l"/>
                <a:tab pos="13355638" algn="l"/>
                <a:tab pos="14060488" algn="l"/>
                <a:tab pos="14762163" algn="l"/>
                <a:tab pos="154654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890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34975" algn="l"/>
                <a:tab pos="869950" algn="l"/>
                <a:tab pos="1306513" algn="l"/>
                <a:tab pos="1744663" algn="l"/>
                <a:tab pos="2179638" algn="l"/>
                <a:tab pos="2617788" algn="l"/>
                <a:tab pos="3052763" algn="l"/>
                <a:tab pos="3489325" algn="l"/>
                <a:tab pos="3925888" algn="l"/>
                <a:tab pos="4359275" algn="l"/>
                <a:tab pos="4799013" algn="l"/>
                <a:tab pos="5235575" algn="l"/>
                <a:tab pos="5668963" algn="l"/>
                <a:tab pos="6108700" algn="l"/>
                <a:tab pos="6543675" algn="l"/>
                <a:tab pos="6978650" algn="l"/>
                <a:tab pos="7413625" algn="l"/>
                <a:tab pos="7854950" algn="l"/>
                <a:tab pos="8288338" algn="l"/>
                <a:tab pos="8723313" algn="l"/>
                <a:tab pos="9136063" algn="l"/>
                <a:tab pos="9844088" algn="l"/>
                <a:tab pos="10548938" algn="l"/>
                <a:tab pos="11247438" algn="l"/>
                <a:tab pos="11950700" algn="l"/>
                <a:tab pos="12653963" algn="l"/>
                <a:tab pos="13355638" algn="l"/>
                <a:tab pos="14060488" algn="l"/>
                <a:tab pos="14762163" algn="l"/>
                <a:tab pos="154654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890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34975" algn="l"/>
                <a:tab pos="869950" algn="l"/>
                <a:tab pos="1306513" algn="l"/>
                <a:tab pos="1744663" algn="l"/>
                <a:tab pos="2179638" algn="l"/>
                <a:tab pos="2617788" algn="l"/>
                <a:tab pos="3052763" algn="l"/>
                <a:tab pos="3489325" algn="l"/>
                <a:tab pos="3925888" algn="l"/>
                <a:tab pos="4359275" algn="l"/>
                <a:tab pos="4799013" algn="l"/>
                <a:tab pos="5235575" algn="l"/>
                <a:tab pos="5668963" algn="l"/>
                <a:tab pos="6108700" algn="l"/>
                <a:tab pos="6543675" algn="l"/>
                <a:tab pos="6978650" algn="l"/>
                <a:tab pos="7413625" algn="l"/>
                <a:tab pos="7854950" algn="l"/>
                <a:tab pos="8288338" algn="l"/>
                <a:tab pos="8723313" algn="l"/>
                <a:tab pos="9136063" algn="l"/>
                <a:tab pos="9844088" algn="l"/>
                <a:tab pos="10548938" algn="l"/>
                <a:tab pos="11247438" algn="l"/>
                <a:tab pos="11950700" algn="l"/>
                <a:tab pos="12653963" algn="l"/>
                <a:tab pos="13355638" algn="l"/>
                <a:tab pos="14060488" algn="l"/>
                <a:tab pos="14762163" algn="l"/>
                <a:tab pos="154654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890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34975" algn="l"/>
                <a:tab pos="869950" algn="l"/>
                <a:tab pos="1306513" algn="l"/>
                <a:tab pos="1744663" algn="l"/>
                <a:tab pos="2179638" algn="l"/>
                <a:tab pos="2617788" algn="l"/>
                <a:tab pos="3052763" algn="l"/>
                <a:tab pos="3489325" algn="l"/>
                <a:tab pos="3925888" algn="l"/>
                <a:tab pos="4359275" algn="l"/>
                <a:tab pos="4799013" algn="l"/>
                <a:tab pos="5235575" algn="l"/>
                <a:tab pos="5668963" algn="l"/>
                <a:tab pos="6108700" algn="l"/>
                <a:tab pos="6543675" algn="l"/>
                <a:tab pos="6978650" algn="l"/>
                <a:tab pos="7413625" algn="l"/>
                <a:tab pos="7854950" algn="l"/>
                <a:tab pos="8288338" algn="l"/>
                <a:tab pos="8723313" algn="l"/>
                <a:tab pos="9136063" algn="l"/>
                <a:tab pos="9844088" algn="l"/>
                <a:tab pos="10548938" algn="l"/>
                <a:tab pos="11247438" algn="l"/>
                <a:tab pos="11950700" algn="l"/>
                <a:tab pos="12653963" algn="l"/>
                <a:tab pos="13355638" algn="l"/>
                <a:tab pos="14060488" algn="l"/>
                <a:tab pos="14762163" algn="l"/>
                <a:tab pos="154654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34975" algn="l"/>
                <a:tab pos="869950" algn="l"/>
                <a:tab pos="1306513" algn="l"/>
                <a:tab pos="1744663" algn="l"/>
                <a:tab pos="2179638" algn="l"/>
                <a:tab pos="2617788" algn="l"/>
                <a:tab pos="3052763" algn="l"/>
                <a:tab pos="3489325" algn="l"/>
                <a:tab pos="3925888" algn="l"/>
                <a:tab pos="4359275" algn="l"/>
                <a:tab pos="4799013" algn="l"/>
                <a:tab pos="5235575" algn="l"/>
                <a:tab pos="5668963" algn="l"/>
                <a:tab pos="6108700" algn="l"/>
                <a:tab pos="6543675" algn="l"/>
                <a:tab pos="6978650" algn="l"/>
                <a:tab pos="7413625" algn="l"/>
                <a:tab pos="7854950" algn="l"/>
                <a:tab pos="8288338" algn="l"/>
                <a:tab pos="8723313" algn="l"/>
                <a:tab pos="9136063" algn="l"/>
                <a:tab pos="9844088" algn="l"/>
                <a:tab pos="10548938" algn="l"/>
                <a:tab pos="11247438" algn="l"/>
                <a:tab pos="11950700" algn="l"/>
                <a:tab pos="12653963" algn="l"/>
                <a:tab pos="13355638" algn="l"/>
                <a:tab pos="14060488" algn="l"/>
                <a:tab pos="14762163" algn="l"/>
                <a:tab pos="154654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34975" algn="l"/>
                <a:tab pos="869950" algn="l"/>
                <a:tab pos="1306513" algn="l"/>
                <a:tab pos="1744663" algn="l"/>
                <a:tab pos="2179638" algn="l"/>
                <a:tab pos="2617788" algn="l"/>
                <a:tab pos="3052763" algn="l"/>
                <a:tab pos="3489325" algn="l"/>
                <a:tab pos="3925888" algn="l"/>
                <a:tab pos="4359275" algn="l"/>
                <a:tab pos="4799013" algn="l"/>
                <a:tab pos="5235575" algn="l"/>
                <a:tab pos="5668963" algn="l"/>
                <a:tab pos="6108700" algn="l"/>
                <a:tab pos="6543675" algn="l"/>
                <a:tab pos="6978650" algn="l"/>
                <a:tab pos="7413625" algn="l"/>
                <a:tab pos="7854950" algn="l"/>
                <a:tab pos="8288338" algn="l"/>
                <a:tab pos="8723313" algn="l"/>
                <a:tab pos="9136063" algn="l"/>
                <a:tab pos="9844088" algn="l"/>
                <a:tab pos="10548938" algn="l"/>
                <a:tab pos="11247438" algn="l"/>
                <a:tab pos="11950700" algn="l"/>
                <a:tab pos="12653963" algn="l"/>
                <a:tab pos="13355638" algn="l"/>
                <a:tab pos="14060488" algn="l"/>
                <a:tab pos="14762163" algn="l"/>
                <a:tab pos="154654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34975" algn="l"/>
                <a:tab pos="869950" algn="l"/>
                <a:tab pos="1306513" algn="l"/>
                <a:tab pos="1744663" algn="l"/>
                <a:tab pos="2179638" algn="l"/>
                <a:tab pos="2617788" algn="l"/>
                <a:tab pos="3052763" algn="l"/>
                <a:tab pos="3489325" algn="l"/>
                <a:tab pos="3925888" algn="l"/>
                <a:tab pos="4359275" algn="l"/>
                <a:tab pos="4799013" algn="l"/>
                <a:tab pos="5235575" algn="l"/>
                <a:tab pos="5668963" algn="l"/>
                <a:tab pos="6108700" algn="l"/>
                <a:tab pos="6543675" algn="l"/>
                <a:tab pos="6978650" algn="l"/>
                <a:tab pos="7413625" algn="l"/>
                <a:tab pos="7854950" algn="l"/>
                <a:tab pos="8288338" algn="l"/>
                <a:tab pos="8723313" algn="l"/>
                <a:tab pos="9136063" algn="l"/>
                <a:tab pos="9844088" algn="l"/>
                <a:tab pos="10548938" algn="l"/>
                <a:tab pos="11247438" algn="l"/>
                <a:tab pos="11950700" algn="l"/>
                <a:tab pos="12653963" algn="l"/>
                <a:tab pos="13355638" algn="l"/>
                <a:tab pos="14060488" algn="l"/>
                <a:tab pos="14762163" algn="l"/>
                <a:tab pos="154654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34975" algn="l"/>
                <a:tab pos="869950" algn="l"/>
                <a:tab pos="1306513" algn="l"/>
                <a:tab pos="1744663" algn="l"/>
                <a:tab pos="2179638" algn="l"/>
                <a:tab pos="2617788" algn="l"/>
                <a:tab pos="3052763" algn="l"/>
                <a:tab pos="3489325" algn="l"/>
                <a:tab pos="3925888" algn="l"/>
                <a:tab pos="4359275" algn="l"/>
                <a:tab pos="4799013" algn="l"/>
                <a:tab pos="5235575" algn="l"/>
                <a:tab pos="5668963" algn="l"/>
                <a:tab pos="6108700" algn="l"/>
                <a:tab pos="6543675" algn="l"/>
                <a:tab pos="6978650" algn="l"/>
                <a:tab pos="7413625" algn="l"/>
                <a:tab pos="7854950" algn="l"/>
                <a:tab pos="8288338" algn="l"/>
                <a:tab pos="8723313" algn="l"/>
                <a:tab pos="9136063" algn="l"/>
                <a:tab pos="9844088" algn="l"/>
                <a:tab pos="10548938" algn="l"/>
                <a:tab pos="11247438" algn="l"/>
                <a:tab pos="11950700" algn="l"/>
                <a:tab pos="12653963" algn="l"/>
                <a:tab pos="13355638" algn="l"/>
                <a:tab pos="14060488" algn="l"/>
                <a:tab pos="14762163" algn="l"/>
                <a:tab pos="154654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endParaRPr lang="en-IE" altLang="en-US" sz="1600" b="1" dirty="0">
              <a:solidFill>
                <a:srgbClr val="00206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sz="2000" dirty="0">
                <a:solidFill>
                  <a:srgbClr val="C00000"/>
                </a:solidFill>
                <a:cs typeface="Calibri" panose="020F0502020204030204" pitchFamily="34" charset="0"/>
              </a:rPr>
              <a:t>Scientific Organizing Committee</a:t>
            </a:r>
            <a:endParaRPr lang="en-IE" altLang="en-US" sz="2000" b="1" dirty="0">
              <a:solidFill>
                <a:srgbClr val="00206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endParaRPr lang="en-IE" altLang="en-US" sz="1600" b="1" dirty="0">
              <a:solidFill>
                <a:srgbClr val="00206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Gregg Hallinan - Caltech 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Melanie Johnston-</a:t>
            </a:r>
            <a:r>
              <a:rPr lang="en-IE" altLang="en-US" sz="1600" b="1" dirty="0" err="1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Hollitt</a:t>
            </a: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- Victoria University of Wellington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Greg Taylor - University of New Mexico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David Kaplan - University of Wisconsin-Milwaukee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Cath </a:t>
            </a:r>
            <a:r>
              <a:rPr lang="en-IE" altLang="en-US" sz="1600" b="1" dirty="0" err="1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Trott</a:t>
            </a: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- ICRAR/Curtin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George </a:t>
            </a:r>
            <a:r>
              <a:rPr lang="en-IE" altLang="en-US" sz="1600" b="1" dirty="0" err="1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Heald</a:t>
            </a: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- CSIRO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Rene </a:t>
            </a:r>
            <a:r>
              <a:rPr lang="en-IE" altLang="en-US" sz="1600" b="1" dirty="0" err="1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Vermeulen</a:t>
            </a: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- ASTRON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Tracy Clarke - Naval Research Laboratory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Jason Hessels - University of Amsterdam / ASTRON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Danny Jacobs - Arizona State University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</a:t>
            </a:r>
            <a:r>
              <a:rPr lang="en-IE" altLang="en-US" sz="1600" b="1" dirty="0" err="1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Yashwant</a:t>
            </a: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Gupta - NCRA-TIFR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endParaRPr lang="en-IE" altLang="en-US" sz="1600" b="1" dirty="0">
              <a:solidFill>
                <a:srgbClr val="00206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>
                <a:srgbClr val="800000"/>
              </a:buClr>
              <a:buNone/>
              <a:tabLst/>
            </a:pPr>
            <a:r>
              <a:rPr lang="en-IE" sz="2000" dirty="0">
                <a:solidFill>
                  <a:srgbClr val="C00000"/>
                </a:solidFill>
                <a:cs typeface="Calibri" panose="020F0502020204030204" pitchFamily="34" charset="0"/>
              </a:rPr>
              <a:t>Local Organizing Committee</a:t>
            </a:r>
            <a:endParaRPr lang="en-IE" altLang="en-US" sz="2000" b="1" dirty="0">
              <a:solidFill>
                <a:srgbClr val="00206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endParaRPr lang="en-IE" altLang="en-US" sz="1600" b="1" dirty="0">
              <a:solidFill>
                <a:srgbClr val="00206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Marin Anderson - Caltech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Michael Eastwood - Caltech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Ryan Monroe - Caltech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Harish </a:t>
            </a:r>
            <a:r>
              <a:rPr lang="en-IE" altLang="en-US" sz="1600" b="1" dirty="0" err="1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Vedantham</a:t>
            </a: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- Caltech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Joseph Lazio - JPL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r>
              <a:rPr lang="en-IE" altLang="en-US" sz="1600" b="1" dirty="0">
                <a:solidFill>
                  <a:srgbClr val="00206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Gregg Hallinan - Caltech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endParaRPr lang="en-IE" altLang="en-US" sz="1600" b="1" dirty="0">
              <a:solidFill>
                <a:srgbClr val="00206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None/>
            </a:pPr>
            <a:endParaRPr lang="en-IE" altLang="en-US" sz="1600" b="1" dirty="0">
              <a:solidFill>
                <a:srgbClr val="00206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024"/>
            <a:ext cx="9144000" cy="6096000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65910" y="4977993"/>
            <a:ext cx="8229600" cy="1493031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IE" sz="4800" dirty="0">
                <a:solidFill>
                  <a:srgbClr val="C00000"/>
                </a:solidFill>
                <a:effectLst/>
                <a:latin typeface="Calibri" pitchFamily="34" charset="0"/>
                <a:ea typeface="+mj-ea"/>
                <a:cs typeface="Calibri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58544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Helvetica"/>
                <a:cs typeface="Helvetica"/>
              </a:rPr>
              <a:t>Science at Low Frequencies IV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607" y="3886200"/>
            <a:ext cx="8394745" cy="1752600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tx1"/>
                </a:solidFill>
                <a:latin typeface="Helvetica"/>
                <a:cs typeface="Helvetica"/>
              </a:rPr>
              <a:t>University of Sydney, Australia</a:t>
            </a:r>
          </a:p>
          <a:p>
            <a:r>
              <a:rPr lang="en-US" b="1" dirty="0">
                <a:solidFill>
                  <a:schemeClr val="tx1"/>
                </a:solidFill>
                <a:latin typeface="Helvetica"/>
                <a:cs typeface="Helvetica"/>
              </a:rPr>
              <a:t>Main conference: 13</a:t>
            </a:r>
            <a:r>
              <a:rPr lang="en-US" b="1" baseline="30000" dirty="0">
                <a:solidFill>
                  <a:schemeClr val="tx1"/>
                </a:solidFill>
                <a:latin typeface="Helvetica"/>
                <a:cs typeface="Helvetica"/>
              </a:rPr>
              <a:t>th</a:t>
            </a:r>
            <a:r>
              <a:rPr lang="en-US" b="1" dirty="0">
                <a:solidFill>
                  <a:schemeClr val="tx1"/>
                </a:solidFill>
                <a:latin typeface="Helvetica"/>
                <a:cs typeface="Helvetica"/>
              </a:rPr>
              <a:t> – 15</a:t>
            </a:r>
            <a:r>
              <a:rPr lang="en-US" b="1" baseline="30000" dirty="0">
                <a:solidFill>
                  <a:schemeClr val="tx1"/>
                </a:solidFill>
                <a:latin typeface="Helvetica"/>
                <a:cs typeface="Helvetica"/>
              </a:rPr>
              <a:t>th</a:t>
            </a:r>
            <a:r>
              <a:rPr lang="en-US" b="1" dirty="0">
                <a:solidFill>
                  <a:schemeClr val="tx1"/>
                </a:solidFill>
                <a:latin typeface="Helvetica"/>
                <a:cs typeface="Helvetica"/>
              </a:rPr>
              <a:t> December 2017</a:t>
            </a:r>
          </a:p>
          <a:p>
            <a:r>
              <a:rPr lang="en-US" b="1" dirty="0">
                <a:solidFill>
                  <a:schemeClr val="tx1"/>
                </a:solidFill>
                <a:latin typeface="Helvetica"/>
                <a:cs typeface="Helvetica"/>
              </a:rPr>
              <a:t>Workshops: 12</a:t>
            </a:r>
            <a:r>
              <a:rPr lang="en-US" b="1" baseline="30000" dirty="0">
                <a:solidFill>
                  <a:schemeClr val="tx1"/>
                </a:solidFill>
                <a:latin typeface="Helvetica"/>
                <a:cs typeface="Helvetica"/>
              </a:rPr>
              <a:t>th</a:t>
            </a:r>
            <a:r>
              <a:rPr lang="en-US" b="1" dirty="0">
                <a:solidFill>
                  <a:schemeClr val="tx1"/>
                </a:solidFill>
                <a:latin typeface="Helvetica"/>
                <a:cs typeface="Helvetica"/>
              </a:rPr>
              <a:t> December 2017</a:t>
            </a:r>
          </a:p>
        </p:txBody>
      </p:sp>
    </p:spTree>
    <p:extLst>
      <p:ext uri="{BB962C8B-B14F-4D97-AF65-F5344CB8AC3E}">
        <p14:creationId xmlns:p14="http://schemas.microsoft.com/office/powerpoint/2010/main" val="1153786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40626</TotalTime>
  <Words>163</Words>
  <Application>Microsoft Office PowerPoint</Application>
  <PresentationFormat>On-screen Show (4:3)</PresentationFormat>
  <Paragraphs>37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MS PGothic</vt:lpstr>
      <vt:lpstr>MS PGothic</vt:lpstr>
      <vt:lpstr>Arial</vt:lpstr>
      <vt:lpstr>Book Antiqua</vt:lpstr>
      <vt:lpstr>Calibri</vt:lpstr>
      <vt:lpstr>Helvetica</vt:lpstr>
      <vt:lpstr>Lucida Sans</vt:lpstr>
      <vt:lpstr>Wingdings</vt:lpstr>
      <vt:lpstr>Wingdings 2</vt:lpstr>
      <vt:lpstr>Wingdings 3</vt:lpstr>
      <vt:lpstr>3_Apex</vt:lpstr>
      <vt:lpstr>Office Theme</vt:lpstr>
      <vt:lpstr>PowerPoint Presentation</vt:lpstr>
      <vt:lpstr>PowerPoint Presentation</vt:lpstr>
      <vt:lpstr>PowerPoint Presentation</vt:lpstr>
      <vt:lpstr>Science at Low Frequencies IV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Gregg Hallinan</dc:creator>
  <cp:lastModifiedBy>gregg</cp:lastModifiedBy>
  <cp:revision>528</cp:revision>
  <dcterms:created xsi:type="dcterms:W3CDTF">2014-02-06T20:46:26Z</dcterms:created>
  <dcterms:modified xsi:type="dcterms:W3CDTF">2016-12-10T00:52:44Z</dcterms:modified>
</cp:coreProperties>
</file>