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4" r:id="rId10"/>
    <p:sldId id="265" r:id="rId11"/>
    <p:sldId id="266" r:id="rId12"/>
    <p:sldId id="267" r:id="rId13"/>
    <p:sldId id="268" r:id="rId14"/>
    <p:sldId id="269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9"/>
  </p:normalViewPr>
  <p:slideViewPr>
    <p:cSldViewPr snapToGrid="0" snapToObjects="1">
      <p:cViewPr varScale="1">
        <p:scale>
          <a:sx n="93" d="100"/>
          <a:sy n="93" d="100"/>
        </p:scale>
        <p:origin x="7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3AD7-9D79-7A4A-BBD6-FCE85AA5580C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71CDB-8D6E-A948-A86D-E761D601D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71CDB-8D6E-A948-A86D-E761D601D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71CDB-8D6E-A948-A86D-E761D601D2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1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71CDB-8D6E-A948-A86D-E761D601D2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4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3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98E1-8FCA-D345-8D1C-7E4394DB3389}" type="datetimeFigureOut">
              <a:rPr lang="en-US" smtClean="0"/>
              <a:t>12/3/16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D719-2CB8-794C-9336-B58D12E37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1.jpg"/><Relationship Id="rId5" Type="http://schemas.openxmlformats.org/officeDocument/2006/relationships/image" Target="../media/image7.jpg"/><Relationship Id="rId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0036" y="401782"/>
            <a:ext cx="9531927" cy="155647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Observations of pulsar microstructure with the GMRT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0036" y="3214255"/>
            <a:ext cx="9518073" cy="13161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Kishalay De (Caltech / </a:t>
            </a:r>
            <a:r>
              <a:rPr lang="en-US" sz="3200" dirty="0" err="1"/>
              <a:t>I</a:t>
            </a:r>
            <a:r>
              <a:rPr lang="en-US" sz="3200" dirty="0" err="1" smtClean="0"/>
              <a:t>ISc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err="1" smtClean="0"/>
              <a:t>Yashwant</a:t>
            </a:r>
            <a:r>
              <a:rPr lang="en-US" sz="3200" dirty="0" smtClean="0"/>
              <a:t> Gupta (NCRA-TIFR</a:t>
            </a:r>
            <a:r>
              <a:rPr lang="en-US" sz="3200" dirty="0" smtClean="0"/>
              <a:t>), </a:t>
            </a:r>
            <a:r>
              <a:rPr lang="en-US" sz="3200" dirty="0" err="1" smtClean="0"/>
              <a:t>Prateek</a:t>
            </a:r>
            <a:r>
              <a:rPr lang="en-US" sz="3200" dirty="0" smtClean="0"/>
              <a:t> Sharma (</a:t>
            </a:r>
            <a:r>
              <a:rPr lang="en-US" sz="3200" dirty="0" err="1" smtClean="0"/>
              <a:t>IISc</a:t>
            </a:r>
            <a:r>
              <a:rPr lang="en-US" sz="32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2298" y="5934372"/>
            <a:ext cx="4293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Science at Low Frequencies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6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The spectrum of microstructure emission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6" y="1262853"/>
            <a:ext cx="5413857" cy="2591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39" y="3813339"/>
            <a:ext cx="5214390" cy="3007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29" y="1262853"/>
            <a:ext cx="5368636" cy="2570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92" y="3801840"/>
            <a:ext cx="5150056" cy="30300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3490" y="936951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B0950+08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052910" y="936951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B2016+28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02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758055" cy="4198204"/>
          </a:xfrm>
        </p:spPr>
        <p:txBody>
          <a:bodyPr>
            <a:normAutofit/>
          </a:bodyPr>
          <a:lstStyle/>
          <a:p>
            <a:r>
              <a:rPr lang="en-US" dirty="0" smtClean="0"/>
              <a:t>High sensitivity of GMRT well suited to low frequency, high time resolution observations of pulsar microstructure.</a:t>
            </a:r>
          </a:p>
          <a:p>
            <a:r>
              <a:rPr lang="en-US" dirty="0" smtClean="0"/>
              <a:t>First detection of quasi-periodic microstructure in MSPs.</a:t>
            </a:r>
          </a:p>
          <a:p>
            <a:r>
              <a:rPr lang="en-US" dirty="0" smtClean="0"/>
              <a:t>Automated characterization of microstructure timescales </a:t>
            </a:r>
            <a:r>
              <a:rPr lang="en-US" dirty="0" smtClean="0"/>
              <a:t>possible by </a:t>
            </a:r>
            <a:r>
              <a:rPr lang="en-US" dirty="0" smtClean="0"/>
              <a:t>separation of sub-pulse and microstructure components.</a:t>
            </a:r>
          </a:p>
          <a:p>
            <a:r>
              <a:rPr lang="en-US" dirty="0" smtClean="0"/>
              <a:t>S</a:t>
            </a:r>
            <a:r>
              <a:rPr lang="en-US" dirty="0" smtClean="0"/>
              <a:t>teeper </a:t>
            </a:r>
            <a:r>
              <a:rPr lang="en-US" dirty="0" smtClean="0"/>
              <a:t>spectrum of microstructure compared to </a:t>
            </a:r>
            <a:r>
              <a:rPr lang="en-US" dirty="0" err="1" smtClean="0"/>
              <a:t>subpulse</a:t>
            </a:r>
            <a:r>
              <a:rPr lang="en-US" dirty="0" smtClean="0"/>
              <a:t> emission.</a:t>
            </a:r>
            <a:endParaRPr lang="en-US" dirty="0" smtClean="0"/>
          </a:p>
          <a:p>
            <a:r>
              <a:rPr lang="en-US" b="1" dirty="0" smtClean="0"/>
              <a:t>The upgraded GMRT will be a powerful instrument for such studies</a:t>
            </a:r>
          </a:p>
          <a:p>
            <a:pPr lvl="1"/>
            <a:r>
              <a:rPr lang="en-US" b="1" dirty="0" smtClean="0"/>
              <a:t>200 MHz bandwidth at 400 and 700 MHz (+ dual band observations)</a:t>
            </a:r>
          </a:p>
          <a:p>
            <a:pPr lvl="1"/>
            <a:r>
              <a:rPr lang="en-US" b="1" dirty="0" smtClean="0"/>
              <a:t>Capability for real time coherent </a:t>
            </a:r>
            <a:r>
              <a:rPr lang="en-US" b="1" dirty="0" err="1" smtClean="0"/>
              <a:t>dedispersion</a:t>
            </a:r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8469" y="5523766"/>
            <a:ext cx="3035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Thank you!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764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Example polarization profiles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274"/>
            <a:ext cx="6082145" cy="2911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0274"/>
            <a:ext cx="6109855" cy="2925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051"/>
            <a:ext cx="6082145" cy="2911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3932782"/>
            <a:ext cx="6109854" cy="292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Example dual-frequency profiles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327"/>
            <a:ext cx="5884017" cy="2817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048327"/>
            <a:ext cx="5888182" cy="28190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363"/>
            <a:ext cx="5884017" cy="2817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3865418"/>
            <a:ext cx="5905498" cy="28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S/N distribution of pulses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6" y="1909360"/>
            <a:ext cx="6138719" cy="3590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2" y="1911927"/>
            <a:ext cx="6151418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Automated characterization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195449"/>
            <a:ext cx="5666510" cy="271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1010783"/>
            <a:ext cx="5597236" cy="3148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9" y="4027715"/>
            <a:ext cx="5695121" cy="2726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0" y="4027715"/>
            <a:ext cx="5597236" cy="26797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8638" y="826117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</a:t>
            </a:r>
            <a:r>
              <a:rPr lang="en-US" smtClean="0"/>
              <a:t>, in 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Microstructure emission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5" y="4661152"/>
            <a:ext cx="7452870" cy="201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14847" y="4291820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Cordes</a:t>
            </a:r>
            <a:r>
              <a:rPr lang="en-US" dirty="0" smtClean="0"/>
              <a:t>  et al. 1990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946" y="1209079"/>
            <a:ext cx="74675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Milli</a:t>
            </a:r>
            <a:r>
              <a:rPr lang="en-US" sz="2800" dirty="0" smtClean="0"/>
              <a:t>-period timescale (often quasi-periodic) intensity fluctuation in sub-pulse emission.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Autocorrelation function (ACF) of single pulses show </a:t>
            </a:r>
            <a:r>
              <a:rPr lang="en-US" sz="2800" dirty="0" smtClean="0"/>
              <a:t>periodic maxima.</a:t>
            </a: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Timescales </a:t>
            </a:r>
            <a:r>
              <a:rPr lang="en-US" sz="2800" dirty="0" smtClean="0"/>
              <a:t>increase</a:t>
            </a:r>
            <a:r>
              <a:rPr lang="en-US" sz="2800" dirty="0" smtClean="0"/>
              <a:t> </a:t>
            </a:r>
            <a:r>
              <a:rPr lang="en-US" sz="2800" dirty="0" smtClean="0"/>
              <a:t>with rotation period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Geometric sweeping of micro-beams or temporal modulation of emission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85" y="1006908"/>
            <a:ext cx="3530600" cy="508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96487" y="47811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Gil 1982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22" y="1322214"/>
            <a:ext cx="7002911" cy="283417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limited to brightest </a:t>
            </a:r>
            <a:r>
              <a:rPr lang="en-US" dirty="0" smtClean="0"/>
              <a:t>pulsars.</a:t>
            </a:r>
          </a:p>
          <a:p>
            <a:r>
              <a:rPr lang="en-US" dirty="0" smtClean="0"/>
              <a:t>Few </a:t>
            </a:r>
            <a:r>
              <a:rPr lang="en-US" dirty="0" smtClean="0"/>
              <a:t>studies </a:t>
            </a:r>
            <a:r>
              <a:rPr lang="en-US" dirty="0" smtClean="0"/>
              <a:t>of microstructure polarization and frequency </a:t>
            </a:r>
            <a:r>
              <a:rPr lang="en-US" dirty="0" smtClean="0"/>
              <a:t>evolution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Previously </a:t>
            </a:r>
            <a:r>
              <a:rPr lang="en-US" dirty="0"/>
              <a:t>undetected in millisecond </a:t>
            </a:r>
            <a:r>
              <a:rPr lang="en-US" dirty="0" smtClean="0"/>
              <a:t>pulsars.</a:t>
            </a:r>
            <a:endParaRPr lang="en-US" dirty="0" smtClean="0"/>
          </a:p>
          <a:p>
            <a:r>
              <a:rPr lang="en-US" dirty="0" smtClean="0"/>
              <a:t>GMRT </a:t>
            </a:r>
            <a:r>
              <a:rPr lang="en-US" dirty="0" smtClean="0"/>
              <a:t>well placed to explore new parameter spaces in the </a:t>
            </a:r>
            <a:r>
              <a:rPr lang="en-US" dirty="0" smtClean="0"/>
              <a:t>field.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Probing microstructure with GMRT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4" y="1200609"/>
            <a:ext cx="4918378" cy="3539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4393" y="1200609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Cordes</a:t>
            </a:r>
            <a:r>
              <a:rPr lang="en-US" dirty="0" smtClean="0"/>
              <a:t>  et al. 1990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278422" y="4324252"/>
            <a:ext cx="117889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dirty="0" smtClean="0"/>
              <a:t>This campaign: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Single frequency </a:t>
            </a:r>
            <a:r>
              <a:rPr lang="en-US" sz="2400" dirty="0"/>
              <a:t>full Stokes observations at 325 and 610 </a:t>
            </a:r>
            <a:r>
              <a:rPr lang="en-US" sz="2400" dirty="0" smtClean="0"/>
              <a:t>MHz (BW 32 MHz)</a:t>
            </a:r>
            <a:endParaRPr lang="en-US" sz="2400" dirty="0"/>
          </a:p>
          <a:p>
            <a:pPr marL="914400" lvl="1" indent="-457200">
              <a:buFont typeface="Arial" charset="0"/>
              <a:buChar char="•"/>
            </a:pPr>
            <a:r>
              <a:rPr lang="en-US" sz="2400" dirty="0"/>
              <a:t>Simultaneous dual frequency total intensity observations at 325 </a:t>
            </a:r>
            <a:r>
              <a:rPr lang="en-US" sz="2400" dirty="0" smtClean="0"/>
              <a:t>(BW 32 MHz) and 650 MHz (BW 100 MHz)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400" dirty="0" smtClean="0"/>
              <a:t>Coherently </a:t>
            </a:r>
            <a:r>
              <a:rPr lang="en-US" sz="2400" dirty="0" err="1" smtClean="0"/>
              <a:t>dedispersed</a:t>
            </a:r>
            <a:r>
              <a:rPr lang="en-US" sz="2400" dirty="0" smtClean="0"/>
              <a:t> with recently developed real-time pipeline (De &amp; Gupta 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1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Initial results: GMRT observations at 325 MHz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1" y="1325564"/>
            <a:ext cx="5569941" cy="266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576" y="1325564"/>
            <a:ext cx="5777759" cy="2766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50" y="4610344"/>
            <a:ext cx="3197650" cy="1530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7" y="925453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B0950+08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281182" y="925453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B1642-03</a:t>
            </a:r>
            <a:endParaRPr lang="en-US" sz="20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1039091" y="3893127"/>
            <a:ext cx="471054" cy="6232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86000" y="3893127"/>
            <a:ext cx="3075709" cy="6232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1" y="4591559"/>
            <a:ext cx="3276128" cy="1568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87" y="4629132"/>
            <a:ext cx="3119170" cy="149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32"/>
            <a:ext cx="3240662" cy="155153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6712326" y="3855288"/>
            <a:ext cx="478183" cy="66112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43904" y="3893128"/>
            <a:ext cx="3005436" cy="62328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94350" y="6178856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</a:t>
            </a:r>
            <a:r>
              <a:rPr lang="en-US" smtClean="0"/>
              <a:t>, in 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Millisecond pulsars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18" y="1220028"/>
            <a:ext cx="4810990" cy="2366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25" y="1247580"/>
            <a:ext cx="4689177" cy="2367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535" y="6286151"/>
            <a:ext cx="442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PSR </a:t>
            </a:r>
            <a:r>
              <a:rPr lang="en-US" sz="2800" b="1" smtClean="0"/>
              <a:t>J0437-4715 </a:t>
            </a:r>
            <a:r>
              <a:rPr lang="en-US" sz="2800" b="1" dirty="0" smtClean="0"/>
              <a:t>at 610 MHz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07259" y="6286151"/>
            <a:ext cx="428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PSR J2145-0750 </a:t>
            </a:r>
            <a:r>
              <a:rPr lang="en-US" sz="2800" b="1" dirty="0" smtClean="0"/>
              <a:t>at </a:t>
            </a:r>
            <a:r>
              <a:rPr lang="en-US" sz="2800" b="1" dirty="0" smtClean="0"/>
              <a:t>610 MHz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72104" y="774230"/>
            <a:ext cx="26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5" y="4025339"/>
            <a:ext cx="4603176" cy="2231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58" y="4055963"/>
            <a:ext cx="4710544" cy="22552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 flipV="1">
            <a:off x="1454727" y="3518999"/>
            <a:ext cx="1468582" cy="5063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76943" y="3518999"/>
            <a:ext cx="125196" cy="5063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607259" y="3487095"/>
            <a:ext cx="1511505" cy="53824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433985" y="3518999"/>
            <a:ext cx="128124" cy="50634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Millisecond pulsars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562"/>
            <a:ext cx="4371109" cy="2470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8" y="3920655"/>
            <a:ext cx="4388821" cy="2605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90" y="1156782"/>
            <a:ext cx="5330783" cy="4050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2104" y="787450"/>
            <a:ext cx="26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</a:t>
            </a:r>
            <a:r>
              <a:rPr lang="en-US" smtClean="0"/>
              <a:t>, </a:t>
            </a:r>
            <a:r>
              <a:rPr lang="en-US" smtClean="0"/>
              <a:t>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4509" y="5223458"/>
            <a:ext cx="6996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Micro-beams have constant angular widths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Temporal modulation directly dependent on rotation period.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03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536" y="1325563"/>
            <a:ext cx="10851573" cy="1389928"/>
          </a:xfrm>
        </p:spPr>
        <p:txBody>
          <a:bodyPr>
            <a:noAutofit/>
          </a:bodyPr>
          <a:lstStyle/>
          <a:p>
            <a:r>
              <a:rPr lang="en-US" dirty="0" smtClean="0"/>
              <a:t>Subtract underlying sub-pulse emission from single pulses.</a:t>
            </a:r>
          </a:p>
          <a:p>
            <a:r>
              <a:rPr lang="en-US" dirty="0" smtClean="0"/>
              <a:t>Measure widths from ACF of microstructure features.</a:t>
            </a:r>
          </a:p>
          <a:p>
            <a:r>
              <a:rPr lang="en-US" dirty="0" smtClean="0"/>
              <a:t>Measure periodicities from power spectrum of microstructure features.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Automated characterization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5998"/>
            <a:ext cx="6470719" cy="3097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18638" y="6323985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Sharma, in prep.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8608" y="2897272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B0329+54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13" y="3225998"/>
            <a:ext cx="6276033" cy="300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Automated characterization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137"/>
            <a:ext cx="6136974" cy="189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325563"/>
            <a:ext cx="6137564" cy="1895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7038"/>
            <a:ext cx="6136974" cy="1895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4099792"/>
            <a:ext cx="6289964" cy="1942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8898" y="3314680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B0950+08 widths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22964" y="3314680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B0950+08 periods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8553" y="6182140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B1642-03 widths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40598" y="6182140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B1642-03 periods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761538" y="841495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De, Gupta &amp; Sharma</a:t>
            </a:r>
            <a:r>
              <a:rPr lang="en-US" smtClean="0"/>
              <a:t>, in 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Simultaneous dual-frequency observations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0" y="1246322"/>
            <a:ext cx="5586220" cy="2674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3" y="4156364"/>
            <a:ext cx="5642867" cy="270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38" y="1241678"/>
            <a:ext cx="5771129" cy="2763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38" y="4105247"/>
            <a:ext cx="5749636" cy="2752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7176" y="970446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B0950+08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299315" y="95379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B2016+28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3267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9310</TotalTime>
  <Words>408</Words>
  <Application>Microsoft Macintosh PowerPoint</Application>
  <PresentationFormat>Widescreen</PresentationFormat>
  <Paragraphs>68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Observations of pulsar microstructure with the GMRT</vt:lpstr>
      <vt:lpstr>Microstructure emission</vt:lpstr>
      <vt:lpstr>Probing microstructure with GMRT</vt:lpstr>
      <vt:lpstr>Initial results: GMRT observations at 325 MHz</vt:lpstr>
      <vt:lpstr>Millisecond pulsars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pulsar microstructure with the GMRT</dc:title>
  <dc:creator>De, Kishalay</dc:creator>
  <cp:lastModifiedBy>De, Kishalay</cp:lastModifiedBy>
  <cp:revision>50</cp:revision>
  <dcterms:created xsi:type="dcterms:W3CDTF">2016-12-02T04:53:45Z</dcterms:created>
  <dcterms:modified xsi:type="dcterms:W3CDTF">2016-12-08T16:12:37Z</dcterms:modified>
</cp:coreProperties>
</file>