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notesMasterIdLst>
    <p:notesMasterId r:id="rId30"/>
  </p:notesMasterIdLst>
  <p:sldIdLst>
    <p:sldId id="256" r:id="rId2"/>
    <p:sldId id="325" r:id="rId3"/>
    <p:sldId id="321" r:id="rId4"/>
    <p:sldId id="323" r:id="rId5"/>
    <p:sldId id="324" r:id="rId6"/>
    <p:sldId id="318" r:id="rId7"/>
    <p:sldId id="327" r:id="rId8"/>
    <p:sldId id="328" r:id="rId9"/>
    <p:sldId id="331" r:id="rId10"/>
    <p:sldId id="330" r:id="rId11"/>
    <p:sldId id="332" r:id="rId12"/>
    <p:sldId id="337" r:id="rId13"/>
    <p:sldId id="335" r:id="rId14"/>
    <p:sldId id="333" r:id="rId15"/>
    <p:sldId id="300" r:id="rId16"/>
    <p:sldId id="261" r:id="rId17"/>
    <p:sldId id="294" r:id="rId18"/>
    <p:sldId id="338" r:id="rId19"/>
    <p:sldId id="341" r:id="rId20"/>
    <p:sldId id="314" r:id="rId21"/>
    <p:sldId id="315" r:id="rId22"/>
    <p:sldId id="306" r:id="rId23"/>
    <p:sldId id="304" r:id="rId24"/>
    <p:sldId id="290" r:id="rId25"/>
    <p:sldId id="336" r:id="rId26"/>
    <p:sldId id="339" r:id="rId27"/>
    <p:sldId id="340" r:id="rId28"/>
    <p:sldId id="30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8"/>
    <p:restoredTop sz="92880"/>
  </p:normalViewPr>
  <p:slideViewPr>
    <p:cSldViewPr snapToGrid="0" snapToObjects="1">
      <p:cViewPr>
        <p:scale>
          <a:sx n="89" d="100"/>
          <a:sy n="89" d="100"/>
        </p:scale>
        <p:origin x="1488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15983-F092-554B-A8FD-0DD9ABF87D53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0296A-556E-C04B-B3D1-D58B494C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18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Parameter constraints boil down to solving for the posterior distribution, which involves evaluating the likelihood</a:t>
            </a:r>
          </a:p>
          <a:p>
            <a:r>
              <a:rPr lang="en-US" baseline="0" dirty="0" smtClean="0"/>
              <a:t>• In many cases the likelihood cannot be written analytically, so we must turn to sampling techniques like Markov Chain Monte Carlo</a:t>
            </a:r>
          </a:p>
          <a:p>
            <a:r>
              <a:rPr lang="en-US" baseline="0" dirty="0" smtClean="0"/>
              <a:t>• A </a:t>
            </a:r>
            <a:r>
              <a:rPr lang="en-US" baseline="0" dirty="0" err="1" smtClean="0"/>
              <a:t>markov</a:t>
            </a:r>
            <a:r>
              <a:rPr lang="en-US" baseline="0" dirty="0" smtClean="0"/>
              <a:t> chain explores the parameter space and is </a:t>
            </a:r>
            <a:r>
              <a:rPr lang="en-US" baseline="0" dirty="0" err="1" smtClean="0"/>
              <a:t>probabalistically</a:t>
            </a:r>
            <a:r>
              <a:rPr lang="en-US" baseline="0" dirty="0" smtClean="0"/>
              <a:t> drawn to regions of higher posterior probability by a predefined acceptance-rejection </a:t>
            </a:r>
            <a:r>
              <a:rPr lang="en-US" baseline="0" dirty="0" err="1" smtClean="0"/>
              <a:t>agorithm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0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Parameter constraints boil down to solving for the posterior distribution, which involves evaluating the likelihood</a:t>
            </a:r>
          </a:p>
          <a:p>
            <a:r>
              <a:rPr lang="en-US" baseline="0" dirty="0" smtClean="0"/>
              <a:t>• In many cases the likelihood cannot be written analytically, so we must turn to sampling techniques like Markov Chain Monte Carlo</a:t>
            </a:r>
          </a:p>
          <a:p>
            <a:r>
              <a:rPr lang="en-US" baseline="0" dirty="0" smtClean="0"/>
              <a:t>• A </a:t>
            </a:r>
            <a:r>
              <a:rPr lang="en-US" baseline="0" dirty="0" err="1" smtClean="0"/>
              <a:t>markov</a:t>
            </a:r>
            <a:r>
              <a:rPr lang="en-US" baseline="0" dirty="0" smtClean="0"/>
              <a:t> chain explores the parameter space and is </a:t>
            </a:r>
            <a:r>
              <a:rPr lang="en-US" baseline="0" dirty="0" err="1" smtClean="0"/>
              <a:t>probabalistically</a:t>
            </a:r>
            <a:r>
              <a:rPr lang="en-US" baseline="0" dirty="0" smtClean="0"/>
              <a:t> drawn to regions of higher posterior probability by a predefined acceptance-rejection </a:t>
            </a:r>
            <a:r>
              <a:rPr lang="en-US" baseline="0" dirty="0" err="1" smtClean="0"/>
              <a:t>agorithm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Parameter constraints boil down to solving for the posterior distribution, which involves evaluating the likelihood</a:t>
            </a:r>
          </a:p>
          <a:p>
            <a:r>
              <a:rPr lang="en-US" baseline="0" dirty="0" smtClean="0"/>
              <a:t>• In many cases the likelihood cannot be written analytically, so we must turn to sampling techniques like Markov Chain Monte Carlo</a:t>
            </a:r>
          </a:p>
          <a:p>
            <a:r>
              <a:rPr lang="en-US" baseline="0" dirty="0" smtClean="0"/>
              <a:t>• A </a:t>
            </a:r>
            <a:r>
              <a:rPr lang="en-US" baseline="0" dirty="0" err="1" smtClean="0"/>
              <a:t>markov</a:t>
            </a:r>
            <a:r>
              <a:rPr lang="en-US" baseline="0" dirty="0" smtClean="0"/>
              <a:t> chain explores the parameter space and is </a:t>
            </a:r>
            <a:r>
              <a:rPr lang="en-US" baseline="0" dirty="0" err="1" smtClean="0"/>
              <a:t>probabalistically</a:t>
            </a:r>
            <a:r>
              <a:rPr lang="en-US" baseline="0" dirty="0" smtClean="0"/>
              <a:t> drawn to regions of higher posterior probability by a predefined acceptance-rejection </a:t>
            </a:r>
            <a:r>
              <a:rPr lang="en-US" baseline="0" dirty="0" err="1" smtClean="0"/>
              <a:t>agorithm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53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Parameter constraints boil down to solving for the posterior distribution, which involves evaluating the likelihood</a:t>
            </a:r>
          </a:p>
          <a:p>
            <a:r>
              <a:rPr lang="en-US" baseline="0" dirty="0" smtClean="0"/>
              <a:t>• In many cases the likelihood cannot be written analytically, so we must turn to sampling techniques like Markov Chain Monte Carlo</a:t>
            </a:r>
          </a:p>
          <a:p>
            <a:r>
              <a:rPr lang="en-US" baseline="0" dirty="0" smtClean="0"/>
              <a:t>• A </a:t>
            </a:r>
            <a:r>
              <a:rPr lang="en-US" baseline="0" dirty="0" err="1" smtClean="0"/>
              <a:t>markov</a:t>
            </a:r>
            <a:r>
              <a:rPr lang="en-US" baseline="0" dirty="0" smtClean="0"/>
              <a:t> chain explores the parameter space and is </a:t>
            </a:r>
            <a:r>
              <a:rPr lang="en-US" baseline="0" dirty="0" err="1" smtClean="0"/>
              <a:t>probabalistically</a:t>
            </a:r>
            <a:r>
              <a:rPr lang="en-US" baseline="0" dirty="0" smtClean="0"/>
              <a:t> drawn to regions of higher posterior probability by a predefined acceptance-rejection </a:t>
            </a:r>
            <a:r>
              <a:rPr lang="en-US" baseline="0" dirty="0" err="1" smtClean="0"/>
              <a:t>agorithm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24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Parameter constraints boil down to solving for the posterior distribution, which involves evaluating the likelihood</a:t>
            </a:r>
          </a:p>
          <a:p>
            <a:r>
              <a:rPr lang="en-US" baseline="0" dirty="0" smtClean="0"/>
              <a:t>• In many cases the likelihood cannot be written analytically, so we must turn to sampling techniques like Markov Chain Monte Carlo</a:t>
            </a:r>
          </a:p>
          <a:p>
            <a:r>
              <a:rPr lang="en-US" baseline="0" dirty="0" smtClean="0"/>
              <a:t>• A </a:t>
            </a:r>
            <a:r>
              <a:rPr lang="en-US" baseline="0" dirty="0" err="1" smtClean="0"/>
              <a:t>markov</a:t>
            </a:r>
            <a:r>
              <a:rPr lang="en-US" baseline="0" dirty="0" smtClean="0"/>
              <a:t> chain explores the parameter space and is </a:t>
            </a:r>
            <a:r>
              <a:rPr lang="en-US" baseline="0" dirty="0" err="1" smtClean="0"/>
              <a:t>probabalistically</a:t>
            </a:r>
            <a:r>
              <a:rPr lang="en-US" baseline="0" dirty="0" smtClean="0"/>
              <a:t> drawn to regions of higher posterior probability by a predefined acceptance-rejection </a:t>
            </a:r>
            <a:r>
              <a:rPr lang="en-US" baseline="0" dirty="0" err="1" smtClean="0"/>
              <a:t>agorithm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1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• now I’ll talk about how we are applying these techniques to emulate simulations of reionization, in particular the popular semi-numerical simulation 21cmFAST</a:t>
            </a:r>
          </a:p>
          <a:p>
            <a:r>
              <a:rPr lang="en-US" baseline="0" dirty="0" smtClean="0"/>
              <a:t>• I should emphasize, as I continually will, that an emulation model is not specific to any simulation—it is specific only to a training set, and any simulation can generate a training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56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 21cmFAST</a:t>
            </a:r>
            <a:r>
              <a:rPr lang="en-US" baseline="0" dirty="0" smtClean="0"/>
              <a:t> is a semi-numerical simulation of reionization </a:t>
            </a:r>
          </a:p>
          <a:p>
            <a:r>
              <a:rPr lang="en-US" baseline="0" dirty="0" smtClean="0"/>
              <a:t>• It uses approximate physics to simulate the behavior of the 21cm signal across large volumes but with short runtimes compared to hydrodynamic, RT simulations. </a:t>
            </a:r>
          </a:p>
          <a:p>
            <a:r>
              <a:rPr lang="en-US" baseline="0" dirty="0" smtClean="0"/>
              <a:t>• The following images are a 150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 simulation. 21cmFAST uses 1</a:t>
            </a:r>
            <a:r>
              <a:rPr lang="en-US" baseline="30000" dirty="0" smtClean="0"/>
              <a:t>st</a:t>
            </a:r>
            <a:r>
              <a:rPr lang="en-US" baseline="0" dirty="0" smtClean="0"/>
              <a:t> order perturbation theory (</a:t>
            </a:r>
            <a:r>
              <a:rPr lang="en-US" baseline="0" dirty="0" err="1" smtClean="0"/>
              <a:t>ZelDovic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Approx</a:t>
            </a:r>
            <a:r>
              <a:rPr lang="en-US" baseline="0" dirty="0" smtClean="0"/>
              <a:t>) to evolve the DM density field into the quasi-nonlinear regime at redshifts 6-20.</a:t>
            </a:r>
          </a:p>
          <a:p>
            <a:r>
              <a:rPr lang="en-US" baseline="0" dirty="0" smtClean="0"/>
              <a:t>• It then uses excursion set theory to identify ionized regions by filtering the density field from large to small scales and identifies ionized regions when the mass that has collapsed into </a:t>
            </a:r>
            <a:r>
              <a:rPr lang="en-US" baseline="0" dirty="0" err="1" smtClean="0"/>
              <a:t>virialized</a:t>
            </a:r>
            <a:r>
              <a:rPr lang="en-US" baseline="0" dirty="0" smtClean="0"/>
              <a:t> structures, </a:t>
            </a:r>
            <a:r>
              <a:rPr lang="en-US" baseline="0" dirty="0" err="1" smtClean="0"/>
              <a:t>f_collapse</a:t>
            </a:r>
            <a:r>
              <a:rPr lang="en-US" baseline="0" dirty="0" smtClean="0"/>
              <a:t>, exceeds the inverse of an ionizing efficiency parameter the region is ionized (conceptually this is just saying if there are more ionizing photons than neutral hydrogen the region is ionized)</a:t>
            </a:r>
          </a:p>
          <a:p>
            <a:r>
              <a:rPr lang="en-US" baseline="0" dirty="0" smtClean="0"/>
              <a:t>• the center image shows the brightness temp field of a hydrodynamic RT simulation with the same IC and the right shows 21cmFAST</a:t>
            </a:r>
          </a:p>
          <a:p>
            <a:r>
              <a:rPr lang="en-US" baseline="0" dirty="0" smtClean="0"/>
              <a:t>• 21cmFAST fails at small scales but gets the large scales roughly right (in the power spectra at our scales of interest, it is accurate at the 15-20% level)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93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 So</a:t>
            </a:r>
            <a:r>
              <a:rPr lang="en-US" baseline="0" dirty="0" smtClean="0"/>
              <a:t> what are the parameters we’d like to constrain?</a:t>
            </a:r>
          </a:p>
          <a:p>
            <a:r>
              <a:rPr lang="en-US" baseline="0" dirty="0" smtClean="0"/>
              <a:t>• First we have our standard three parameter model, including the ionization efficiency, the mean free path of UV photons and the minimum temperature or mass of SF halos.</a:t>
            </a:r>
          </a:p>
          <a:p>
            <a:r>
              <a:rPr lang="en-US" baseline="0" dirty="0" smtClean="0"/>
              <a:t>• These parameters are really all we need to describe a broad class late-reionization scenarios at z &lt; 12</a:t>
            </a:r>
          </a:p>
          <a:p>
            <a:r>
              <a:rPr lang="en-US" baseline="0" dirty="0" smtClean="0"/>
              <a:t>• In this regime, 21cmFAST can produce a realization in seconds</a:t>
            </a:r>
          </a:p>
          <a:p>
            <a:r>
              <a:rPr lang="en-US" baseline="0" dirty="0" smtClean="0"/>
              <a:t>• However, HERA will hopefully probe reionization out to redshifts of z &gt; 20, which as I mentioned will give us the most constraining power</a:t>
            </a:r>
          </a:p>
          <a:p>
            <a:r>
              <a:rPr lang="en-US" baseline="0" dirty="0" smtClean="0"/>
              <a:t>• In order to model reionization at these redshifts we have to account for spin temperature fluctuations, which require more detailed modeling of the X-ray background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5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 Mock</a:t>
            </a:r>
            <a:r>
              <a:rPr lang="en-US" baseline="0" dirty="0" smtClean="0"/>
              <a:t> observation is twice as large (800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), same resolution (2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), with 180 days of observation, 6 hours a day, foreground avoidance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14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 Mock</a:t>
            </a:r>
            <a:r>
              <a:rPr lang="en-US" baseline="0" dirty="0" smtClean="0"/>
              <a:t> observation is twice as large (800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), same resolution (2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), with 180 days of observation, 6 hours a day, foreground avoidance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 we use CMB as a backlight and</a:t>
            </a:r>
            <a:r>
              <a:rPr lang="en-US" baseline="0" dirty="0" smtClean="0"/>
              <a:t> see the intervening neutral hydrogen either in absorption or emission depending on its thermal state</a:t>
            </a:r>
          </a:p>
          <a:p>
            <a:r>
              <a:rPr lang="en-US" baseline="0" dirty="0" smtClean="0"/>
              <a:t>• it is in some way both a probe of the density field, and therefore cosmological parameters, and of the astrophysics governing the formation of the first stars and galaxies and how they</a:t>
            </a:r>
          </a:p>
          <a:p>
            <a:r>
              <a:rPr lang="en-US" baseline="0" dirty="0" smtClean="0"/>
              <a:t>Injected ionizing photons into the 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 we use CMB as a backlight and</a:t>
            </a:r>
            <a:r>
              <a:rPr lang="en-US" baseline="0" dirty="0" smtClean="0"/>
              <a:t> see the intervening neutral hydrogen either in absorption or emission depending on its thermal state</a:t>
            </a:r>
          </a:p>
          <a:p>
            <a:r>
              <a:rPr lang="en-US" baseline="0" dirty="0" smtClean="0"/>
              <a:t>• it is in some way both a probe of the density field, and therefore cosmological parameters, and of the astrophysics governing the formation of the first stars and galaxies and how they</a:t>
            </a:r>
          </a:p>
          <a:p>
            <a:r>
              <a:rPr lang="en-US" baseline="0" dirty="0" smtClean="0"/>
              <a:t>Injected ionizing photons into the 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17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 we use CMB as a backlight and</a:t>
            </a:r>
            <a:r>
              <a:rPr lang="en-US" baseline="0" dirty="0" smtClean="0"/>
              <a:t> see the intervening neutral hydrogen either in absorption or emission depending on its thermal state</a:t>
            </a:r>
          </a:p>
          <a:p>
            <a:r>
              <a:rPr lang="en-US" baseline="0" dirty="0" smtClean="0"/>
              <a:t>• it is in some way both a probe of the density field, and therefore cosmological parameters, and of the astrophysics governing the formation of the first stars and galaxies and how they</a:t>
            </a:r>
          </a:p>
          <a:p>
            <a:r>
              <a:rPr lang="en-US" baseline="0" dirty="0" smtClean="0"/>
              <a:t>Injected ionizing photons into the 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 we use CMB as a backlight and</a:t>
            </a:r>
            <a:r>
              <a:rPr lang="en-US" baseline="0" dirty="0" smtClean="0"/>
              <a:t> see the intervening neutral hydrogen either in absorption or emission depending on its thermal state</a:t>
            </a:r>
          </a:p>
          <a:p>
            <a:r>
              <a:rPr lang="en-US" baseline="0" dirty="0" smtClean="0"/>
              <a:t>• it is in some way both a probe of the density field, and therefore cosmological parameters, and of the astrophysics governing the formation of the first stars and galaxies and how they</a:t>
            </a:r>
          </a:p>
          <a:p>
            <a:r>
              <a:rPr lang="en-US" baseline="0" dirty="0" smtClean="0"/>
              <a:t>Injected ionizing photons into the 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4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Parameter constraints boil down to solving for the posterior distribution, which involves evaluating the likelihood</a:t>
            </a:r>
          </a:p>
          <a:p>
            <a:r>
              <a:rPr lang="en-US" baseline="0" dirty="0" smtClean="0"/>
              <a:t>• In many cases the likelihood cannot be written analytically, so we must turn to sampling techniques like Markov Chain Monte Carlo</a:t>
            </a:r>
          </a:p>
          <a:p>
            <a:r>
              <a:rPr lang="en-US" baseline="0" dirty="0" smtClean="0"/>
              <a:t>• A </a:t>
            </a:r>
            <a:r>
              <a:rPr lang="en-US" baseline="0" dirty="0" err="1" smtClean="0"/>
              <a:t>markov</a:t>
            </a:r>
            <a:r>
              <a:rPr lang="en-US" baseline="0" dirty="0" smtClean="0"/>
              <a:t> chain explores the parameter space and is </a:t>
            </a:r>
            <a:r>
              <a:rPr lang="en-US" baseline="0" dirty="0" err="1" smtClean="0"/>
              <a:t>probabalistically</a:t>
            </a:r>
            <a:r>
              <a:rPr lang="en-US" baseline="0" dirty="0" smtClean="0"/>
              <a:t> drawn to regions of higher posterior probability by a predefined acceptance-rejection </a:t>
            </a:r>
            <a:r>
              <a:rPr lang="en-US" baseline="0" dirty="0" err="1" smtClean="0"/>
              <a:t>agorithm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54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Parameter constraints boil down to solving for the posterior distribution, which involves evaluating the likelihood</a:t>
            </a:r>
          </a:p>
          <a:p>
            <a:r>
              <a:rPr lang="en-US" baseline="0" dirty="0" smtClean="0"/>
              <a:t>• In many cases the likelihood cannot be written analytically, so we must turn to sampling techniques like Markov Chain Monte Carlo</a:t>
            </a:r>
          </a:p>
          <a:p>
            <a:r>
              <a:rPr lang="en-US" baseline="0" dirty="0" smtClean="0"/>
              <a:t>• A </a:t>
            </a:r>
            <a:r>
              <a:rPr lang="en-US" baseline="0" dirty="0" err="1" smtClean="0"/>
              <a:t>markov</a:t>
            </a:r>
            <a:r>
              <a:rPr lang="en-US" baseline="0" dirty="0" smtClean="0"/>
              <a:t> chain explores the parameter space and is </a:t>
            </a:r>
            <a:r>
              <a:rPr lang="en-US" baseline="0" dirty="0" err="1" smtClean="0"/>
              <a:t>probabalistically</a:t>
            </a:r>
            <a:r>
              <a:rPr lang="en-US" baseline="0" dirty="0" smtClean="0"/>
              <a:t> drawn to regions of higher posterior probability by a predefined acceptance-rejection </a:t>
            </a:r>
            <a:r>
              <a:rPr lang="en-US" baseline="0" dirty="0" err="1" smtClean="0"/>
              <a:t>agorithm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1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Parameter constraints boil down to solving for the posterior distribution, which involves evaluating the likelihood</a:t>
            </a:r>
          </a:p>
          <a:p>
            <a:r>
              <a:rPr lang="en-US" baseline="0" dirty="0" smtClean="0"/>
              <a:t>• In many cases the likelihood cannot be written analytically, so we must turn to sampling techniques like Markov Chain Monte Carlo</a:t>
            </a:r>
          </a:p>
          <a:p>
            <a:r>
              <a:rPr lang="en-US" baseline="0" dirty="0" smtClean="0"/>
              <a:t>• A </a:t>
            </a:r>
            <a:r>
              <a:rPr lang="en-US" baseline="0" dirty="0" err="1" smtClean="0"/>
              <a:t>markov</a:t>
            </a:r>
            <a:r>
              <a:rPr lang="en-US" baseline="0" dirty="0" smtClean="0"/>
              <a:t> chain explores the parameter space and is </a:t>
            </a:r>
            <a:r>
              <a:rPr lang="en-US" baseline="0" dirty="0" err="1" smtClean="0"/>
              <a:t>probabalistically</a:t>
            </a:r>
            <a:r>
              <a:rPr lang="en-US" baseline="0" dirty="0" smtClean="0"/>
              <a:t> drawn to regions of higher posterior probability by a predefined acceptance-rejection </a:t>
            </a:r>
            <a:r>
              <a:rPr lang="en-US" baseline="0" dirty="0" err="1" smtClean="0"/>
              <a:t>agorithm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02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Parameter constraints boil down to solving for the posterior distribution, which involves evaluating the likelihood</a:t>
            </a:r>
          </a:p>
          <a:p>
            <a:r>
              <a:rPr lang="en-US" baseline="0" dirty="0" smtClean="0"/>
              <a:t>• In many cases the likelihood cannot be written analytically, so we must turn to sampling techniques like Markov Chain Monte Carlo</a:t>
            </a:r>
          </a:p>
          <a:p>
            <a:r>
              <a:rPr lang="en-US" baseline="0" dirty="0" smtClean="0"/>
              <a:t>• A </a:t>
            </a:r>
            <a:r>
              <a:rPr lang="en-US" baseline="0" dirty="0" err="1" smtClean="0"/>
              <a:t>markov</a:t>
            </a:r>
            <a:r>
              <a:rPr lang="en-US" baseline="0" dirty="0" smtClean="0"/>
              <a:t> chain explores the parameter space and is </a:t>
            </a:r>
            <a:r>
              <a:rPr lang="en-US" baseline="0" dirty="0" err="1" smtClean="0"/>
              <a:t>probabalistically</a:t>
            </a:r>
            <a:r>
              <a:rPr lang="en-US" baseline="0" dirty="0" smtClean="0"/>
              <a:t> drawn to regions of higher posterior probability by a predefined acceptance-rejection </a:t>
            </a:r>
            <a:r>
              <a:rPr lang="en-US" baseline="0" dirty="0" err="1" smtClean="0"/>
              <a:t>agorithm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296A-556E-C04B-B3D1-D58B494C1E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9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0381D-8998-1C47-8F22-5E363FAA466D}" type="datetimeFigureOut">
              <a:rPr lang="en-US" smtClean="0"/>
              <a:pPr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170DC-1CB3-9340-A340-A3D81F993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4.png"/><Relationship Id="rId1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0281"/>
            <a:ext cx="9159644" cy="55407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" y="0"/>
            <a:ext cx="9128358" cy="5540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22299"/>
            <a:ext cx="9144001" cy="56062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14872" y="6380930"/>
            <a:ext cx="224612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Image: Alvarez et al. 2009</a:t>
            </a:r>
            <a:endParaRPr lang="en-US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434" y="3290173"/>
            <a:ext cx="6327438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  <a:latin typeface="Helvetica Neue"/>
                <a:cs typeface="Helvetica Neue"/>
              </a:rPr>
              <a:t>Nick </a:t>
            </a:r>
            <a:r>
              <a:rPr lang="en-US" sz="2200" dirty="0" smtClean="0">
                <a:solidFill>
                  <a:srgbClr val="FFFFFF"/>
                </a:solidFill>
                <a:latin typeface="Helvetica Neue"/>
                <a:cs typeface="Helvetica Neue"/>
              </a:rPr>
              <a:t>Kern</a:t>
            </a:r>
          </a:p>
          <a:p>
            <a:endParaRPr lang="en-US" sz="5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dirty="0">
                <a:solidFill>
                  <a:srgbClr val="FFFFFF"/>
                </a:solidFill>
                <a:latin typeface="Helvetica Neue"/>
                <a:cs typeface="Helvetica Neue"/>
              </a:rPr>
              <a:t>UC Berkeley</a:t>
            </a:r>
          </a:p>
          <a:p>
            <a:endParaRPr lang="en-US" sz="20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endParaRPr lang="en-US" sz="20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Helvetica Neue"/>
                <a:cs typeface="Helvetica Neue"/>
              </a:rPr>
              <a:t>with Adrian Liu, Aaron Parsons, Andrei </a:t>
            </a:r>
            <a:r>
              <a:rPr lang="en-US" sz="16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Mesinger</a:t>
            </a:r>
            <a:r>
              <a:rPr lang="en-US" sz="1600" dirty="0" smtClean="0">
                <a:solidFill>
                  <a:srgbClr val="FFFFFF"/>
                </a:solidFill>
                <a:latin typeface="Helvetica Neue"/>
                <a:cs typeface="Helvetica Neue"/>
              </a:rPr>
              <a:t> and Bradley </a:t>
            </a:r>
            <a:r>
              <a:rPr lang="en-US" sz="16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Greig</a:t>
            </a:r>
            <a:endParaRPr lang="en-US" sz="16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endParaRPr lang="en-US" sz="16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Helvetica Neue"/>
                <a:cs typeface="Helvetica Neue"/>
              </a:rPr>
              <a:t>Science at Low Frequencies III</a:t>
            </a:r>
            <a:endParaRPr lang="en-US" sz="16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Helvetica Neue"/>
                <a:cs typeface="Helvetica Neue"/>
              </a:rPr>
              <a:t>December 9</a:t>
            </a:r>
            <a:r>
              <a:rPr lang="en-US" sz="1600" baseline="30000" dirty="0" smtClean="0">
                <a:solidFill>
                  <a:srgbClr val="FFFFFF"/>
                </a:solidFill>
                <a:latin typeface="Helvetica Neue"/>
                <a:cs typeface="Helvetica Neue"/>
              </a:rPr>
              <a:t>th</a:t>
            </a:r>
            <a:r>
              <a:rPr lang="en-US" sz="1600" dirty="0" smtClean="0">
                <a:solidFill>
                  <a:srgbClr val="FFFFFF"/>
                </a:solidFill>
                <a:latin typeface="Helvetica Neue"/>
                <a:cs typeface="Helvetica Neue"/>
              </a:rPr>
              <a:t>, </a:t>
            </a:r>
            <a:r>
              <a:rPr lang="en-US" sz="1600" dirty="0">
                <a:solidFill>
                  <a:srgbClr val="FFFFFF"/>
                </a:solidFill>
                <a:latin typeface="Helvetica Neue"/>
                <a:cs typeface="Helvetica Neue"/>
              </a:rPr>
              <a:t>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434" y="1300281"/>
            <a:ext cx="4884671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Helvetica Neue"/>
                <a:cs typeface="Helvetica Neue"/>
              </a:rPr>
              <a:t>Joint 21cm </a:t>
            </a:r>
            <a:r>
              <a:rPr lang="en-US" sz="3300" dirty="0">
                <a:solidFill>
                  <a:schemeClr val="bg1"/>
                </a:solidFill>
                <a:latin typeface="Helvetica Neue"/>
                <a:cs typeface="Helvetica Neue"/>
              </a:rPr>
              <a:t/>
            </a:r>
            <a:br>
              <a:rPr lang="en-US" sz="3300" dirty="0">
                <a:solidFill>
                  <a:schemeClr val="bg1"/>
                </a:solidFill>
                <a:latin typeface="Helvetica Neue"/>
                <a:cs typeface="Helvetica Neue"/>
              </a:rPr>
            </a:br>
            <a:r>
              <a:rPr lang="en-US" sz="33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Parameter </a:t>
            </a:r>
            <a:r>
              <a:rPr lang="en-US" sz="3300" b="1" dirty="0">
                <a:solidFill>
                  <a:schemeClr val="bg1"/>
                </a:solidFill>
                <a:latin typeface="Helvetica Neue"/>
                <a:cs typeface="Helvetica Neue"/>
              </a:rPr>
              <a:t>Constraints </a:t>
            </a:r>
            <a:r>
              <a:rPr lang="en-US" sz="3300" dirty="0">
                <a:solidFill>
                  <a:schemeClr val="bg1"/>
                </a:solidFill>
                <a:latin typeface="Helvetica Neue"/>
                <a:cs typeface="Helvetica Neue"/>
              </a:rPr>
              <a:t/>
            </a:r>
            <a:br>
              <a:rPr lang="en-US" sz="3300" dirty="0">
                <a:solidFill>
                  <a:schemeClr val="bg1"/>
                </a:solidFill>
                <a:latin typeface="Helvetica Neue"/>
                <a:cs typeface="Helvetica Neue"/>
              </a:rPr>
            </a:br>
            <a:r>
              <a:rPr lang="en-US" sz="3300" dirty="0">
                <a:solidFill>
                  <a:schemeClr val="bg1"/>
                </a:solidFill>
                <a:latin typeface="Helvetica Neue"/>
                <a:cs typeface="Helvetica Neue"/>
              </a:rPr>
              <a:t>with Emulators</a:t>
            </a:r>
            <a:endParaRPr lang="en-US" sz="3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 flipH="1">
            <a:off x="3934985" y="298449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Emulators Approximate the Likelihood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4346" y="2036435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sz="2500" baseline="-250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85900" y="1417638"/>
            <a:ext cx="12194" cy="3951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094" y="5136942"/>
            <a:ext cx="6185406" cy="50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2072" y="5187067"/>
            <a:ext cx="365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𝜃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93" y="1175115"/>
            <a:ext cx="6273112" cy="1153774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 flipH="1">
            <a:off x="2877201" y="3609599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5182251" y="2760006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flipH="1">
            <a:off x="6363351" y="3078094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033860" y="2821664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</a:t>
            </a:r>
            <a:r>
              <a:rPr lang="en-US" sz="25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13026" y="2057011"/>
            <a:ext cx="153484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Training Set</a:t>
            </a:r>
            <a:endParaRPr lang="en-US" sz="2000" dirty="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1960138" y="4926162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2044700" y="2806692"/>
            <a:ext cx="4940300" cy="2159008"/>
          </a:xfrm>
          <a:custGeom>
            <a:avLst/>
            <a:gdLst>
              <a:gd name="connsiteX0" fmla="*/ 0 w 4940300"/>
              <a:gd name="connsiteY0" fmla="*/ 2159008 h 2159008"/>
              <a:gd name="connsiteX1" fmla="*/ 596900 w 4940300"/>
              <a:gd name="connsiteY1" fmla="*/ 1231908 h 2159008"/>
              <a:gd name="connsiteX2" fmla="*/ 1511300 w 4940300"/>
              <a:gd name="connsiteY2" fmla="*/ 406408 h 2159008"/>
              <a:gd name="connsiteX3" fmla="*/ 2501900 w 4940300"/>
              <a:gd name="connsiteY3" fmla="*/ 63508 h 2159008"/>
              <a:gd name="connsiteX4" fmla="*/ 3467100 w 4940300"/>
              <a:gd name="connsiteY4" fmla="*/ 12708 h 2159008"/>
              <a:gd name="connsiteX5" fmla="*/ 4178300 w 4940300"/>
              <a:gd name="connsiteY5" fmla="*/ 215908 h 2159008"/>
              <a:gd name="connsiteX6" fmla="*/ 4940300 w 4940300"/>
              <a:gd name="connsiteY6" fmla="*/ 685808 h 215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0300" h="2159008">
                <a:moveTo>
                  <a:pt x="0" y="2159008"/>
                </a:moveTo>
                <a:cubicBezTo>
                  <a:pt x="172508" y="1841508"/>
                  <a:pt x="345017" y="1524008"/>
                  <a:pt x="596900" y="1231908"/>
                </a:cubicBezTo>
                <a:cubicBezTo>
                  <a:pt x="848783" y="939808"/>
                  <a:pt x="1193800" y="601141"/>
                  <a:pt x="1511300" y="406408"/>
                </a:cubicBezTo>
                <a:cubicBezTo>
                  <a:pt x="1828800" y="211675"/>
                  <a:pt x="2175933" y="129125"/>
                  <a:pt x="2501900" y="63508"/>
                </a:cubicBezTo>
                <a:cubicBezTo>
                  <a:pt x="2827867" y="-2109"/>
                  <a:pt x="3187700" y="-12692"/>
                  <a:pt x="3467100" y="12708"/>
                </a:cubicBezTo>
                <a:cubicBezTo>
                  <a:pt x="3746500" y="38108"/>
                  <a:pt x="3932767" y="103725"/>
                  <a:pt x="4178300" y="215908"/>
                </a:cubicBezTo>
                <a:cubicBezTo>
                  <a:pt x="4423833" y="328091"/>
                  <a:pt x="4940300" y="685808"/>
                  <a:pt x="4940300" y="68580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0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 flipH="1">
            <a:off x="3934985" y="363219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Emulators Approximate the Likelihood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85900" y="1417638"/>
            <a:ext cx="12194" cy="3951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094" y="5136942"/>
            <a:ext cx="6185406" cy="50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2072" y="5187067"/>
            <a:ext cx="365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𝜃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93" y="1175115"/>
            <a:ext cx="6273112" cy="1153774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 flipH="1">
            <a:off x="2877201" y="3977899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5182251" y="3331506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flipH="1">
            <a:off x="6363351" y="2617581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033860" y="3367764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</a:t>
            </a:r>
            <a:r>
              <a:rPr lang="en-US" sz="2500" baseline="-25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3860" y="2821664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</a:t>
            </a:r>
            <a:r>
              <a:rPr lang="en-US" sz="25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4660" y="3836250"/>
            <a:ext cx="2760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⫶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4346" y="2036435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sz="2500" baseline="-25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3026" y="2057011"/>
            <a:ext cx="153484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Training Set</a:t>
            </a:r>
            <a:endParaRPr lang="en-US" sz="2000" dirty="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1960138" y="399243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25600" y="2474292"/>
            <a:ext cx="4978400" cy="1714500"/>
          </a:xfrm>
          <a:custGeom>
            <a:avLst/>
            <a:gdLst>
              <a:gd name="connsiteX0" fmla="*/ 0 w 4978400"/>
              <a:gd name="connsiteY0" fmla="*/ 1714500 h 1714500"/>
              <a:gd name="connsiteX1" fmla="*/ 889000 w 4978400"/>
              <a:gd name="connsiteY1" fmla="*/ 1587500 h 1714500"/>
              <a:gd name="connsiteX2" fmla="*/ 1676400 w 4978400"/>
              <a:gd name="connsiteY2" fmla="*/ 1384300 h 1714500"/>
              <a:gd name="connsiteX3" fmla="*/ 2971800 w 4978400"/>
              <a:gd name="connsiteY3" fmla="*/ 1028700 h 1714500"/>
              <a:gd name="connsiteX4" fmla="*/ 4216400 w 4978400"/>
              <a:gd name="connsiteY4" fmla="*/ 635000 h 1714500"/>
              <a:gd name="connsiteX5" fmla="*/ 4686300 w 4978400"/>
              <a:gd name="connsiteY5" fmla="*/ 419100 h 1714500"/>
              <a:gd name="connsiteX6" fmla="*/ 4978400 w 4978400"/>
              <a:gd name="connsiteY6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1714500">
                <a:moveTo>
                  <a:pt x="0" y="1714500"/>
                </a:moveTo>
                <a:cubicBezTo>
                  <a:pt x="304800" y="1678516"/>
                  <a:pt x="609600" y="1642533"/>
                  <a:pt x="889000" y="1587500"/>
                </a:cubicBezTo>
                <a:cubicBezTo>
                  <a:pt x="1168400" y="1532467"/>
                  <a:pt x="1676400" y="1384300"/>
                  <a:pt x="1676400" y="1384300"/>
                </a:cubicBezTo>
                <a:lnTo>
                  <a:pt x="2971800" y="1028700"/>
                </a:lnTo>
                <a:cubicBezTo>
                  <a:pt x="3395133" y="903817"/>
                  <a:pt x="3930650" y="736600"/>
                  <a:pt x="4216400" y="635000"/>
                </a:cubicBezTo>
                <a:cubicBezTo>
                  <a:pt x="4502150" y="533400"/>
                  <a:pt x="4559300" y="524933"/>
                  <a:pt x="4686300" y="419100"/>
                </a:cubicBezTo>
                <a:cubicBezTo>
                  <a:pt x="4813300" y="313267"/>
                  <a:pt x="4978400" y="0"/>
                  <a:pt x="497840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5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2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 flipH="1">
            <a:off x="3934985" y="363219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Emulators Approximate the Likelihood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85900" y="1417638"/>
            <a:ext cx="12194" cy="3951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094" y="5136942"/>
            <a:ext cx="6185406" cy="50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2072" y="5187067"/>
            <a:ext cx="365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𝜃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2877201" y="3977899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5182251" y="3331506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flipH="1">
            <a:off x="6363351" y="2617581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033860" y="3367764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</a:t>
            </a:r>
            <a:r>
              <a:rPr lang="en-US" sz="2500" baseline="-25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3860" y="2821664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</a:t>
            </a:r>
            <a:r>
              <a:rPr lang="en-US" sz="25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4660" y="3836250"/>
            <a:ext cx="2760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⫶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4346" y="2036435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sz="2500" baseline="-25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3026" y="2057011"/>
            <a:ext cx="153484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Training Set</a:t>
            </a:r>
            <a:endParaRPr lang="en-US" sz="2000" dirty="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1960138" y="399243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25600" y="2474292"/>
            <a:ext cx="4978400" cy="1714500"/>
          </a:xfrm>
          <a:custGeom>
            <a:avLst/>
            <a:gdLst>
              <a:gd name="connsiteX0" fmla="*/ 0 w 4978400"/>
              <a:gd name="connsiteY0" fmla="*/ 1714500 h 1714500"/>
              <a:gd name="connsiteX1" fmla="*/ 889000 w 4978400"/>
              <a:gd name="connsiteY1" fmla="*/ 1587500 h 1714500"/>
              <a:gd name="connsiteX2" fmla="*/ 1676400 w 4978400"/>
              <a:gd name="connsiteY2" fmla="*/ 1384300 h 1714500"/>
              <a:gd name="connsiteX3" fmla="*/ 2971800 w 4978400"/>
              <a:gd name="connsiteY3" fmla="*/ 1028700 h 1714500"/>
              <a:gd name="connsiteX4" fmla="*/ 4216400 w 4978400"/>
              <a:gd name="connsiteY4" fmla="*/ 635000 h 1714500"/>
              <a:gd name="connsiteX5" fmla="*/ 4686300 w 4978400"/>
              <a:gd name="connsiteY5" fmla="*/ 419100 h 1714500"/>
              <a:gd name="connsiteX6" fmla="*/ 4978400 w 4978400"/>
              <a:gd name="connsiteY6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1714500">
                <a:moveTo>
                  <a:pt x="0" y="1714500"/>
                </a:moveTo>
                <a:cubicBezTo>
                  <a:pt x="304800" y="1678516"/>
                  <a:pt x="609600" y="1642533"/>
                  <a:pt x="889000" y="1587500"/>
                </a:cubicBezTo>
                <a:cubicBezTo>
                  <a:pt x="1168400" y="1532467"/>
                  <a:pt x="1676400" y="1384300"/>
                  <a:pt x="1676400" y="1384300"/>
                </a:cubicBezTo>
                <a:lnTo>
                  <a:pt x="2971800" y="1028700"/>
                </a:lnTo>
                <a:cubicBezTo>
                  <a:pt x="3395133" y="903817"/>
                  <a:pt x="3930650" y="736600"/>
                  <a:pt x="4216400" y="635000"/>
                </a:cubicBezTo>
                <a:cubicBezTo>
                  <a:pt x="4502150" y="533400"/>
                  <a:pt x="4559300" y="524933"/>
                  <a:pt x="4686300" y="419100"/>
                </a:cubicBezTo>
                <a:cubicBezTo>
                  <a:pt x="4813300" y="313267"/>
                  <a:pt x="4978400" y="0"/>
                  <a:pt x="497840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176745"/>
            <a:ext cx="6070600" cy="1132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58275" y="3529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06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 flipH="1">
            <a:off x="3934985" y="363219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Emulators Approximate the Likelihood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85900" y="1417638"/>
            <a:ext cx="12194" cy="3951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094" y="5136942"/>
            <a:ext cx="6185406" cy="50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2072" y="5187067"/>
            <a:ext cx="365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𝜃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2877201" y="3977899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5182251" y="3331506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176745"/>
            <a:ext cx="6070600" cy="113262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 flipH="1">
            <a:off x="3372501" y="3847198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4572000" y="3515551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5937250" y="2989512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2475748" y="4055430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13026" y="2527300"/>
            <a:ext cx="129907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Cross</a:t>
            </a:r>
          </a:p>
          <a:p>
            <a:r>
              <a:rPr lang="en-US" sz="2000" dirty="0" smtClean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Validation</a:t>
            </a:r>
            <a:endParaRPr lang="en-US" sz="200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4346" y="2036435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sz="2500" baseline="-25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3026" y="2057011"/>
            <a:ext cx="153484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Training Set</a:t>
            </a:r>
            <a:endParaRPr lang="en-US" sz="2000" dirty="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6363351" y="2617581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>
            <a:off x="1960138" y="399243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625600" y="2474292"/>
            <a:ext cx="4978400" cy="1714500"/>
          </a:xfrm>
          <a:custGeom>
            <a:avLst/>
            <a:gdLst>
              <a:gd name="connsiteX0" fmla="*/ 0 w 4978400"/>
              <a:gd name="connsiteY0" fmla="*/ 1714500 h 1714500"/>
              <a:gd name="connsiteX1" fmla="*/ 889000 w 4978400"/>
              <a:gd name="connsiteY1" fmla="*/ 1587500 h 1714500"/>
              <a:gd name="connsiteX2" fmla="*/ 1676400 w 4978400"/>
              <a:gd name="connsiteY2" fmla="*/ 1384300 h 1714500"/>
              <a:gd name="connsiteX3" fmla="*/ 2971800 w 4978400"/>
              <a:gd name="connsiteY3" fmla="*/ 1028700 h 1714500"/>
              <a:gd name="connsiteX4" fmla="*/ 4216400 w 4978400"/>
              <a:gd name="connsiteY4" fmla="*/ 635000 h 1714500"/>
              <a:gd name="connsiteX5" fmla="*/ 4686300 w 4978400"/>
              <a:gd name="connsiteY5" fmla="*/ 419100 h 1714500"/>
              <a:gd name="connsiteX6" fmla="*/ 4978400 w 4978400"/>
              <a:gd name="connsiteY6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1714500">
                <a:moveTo>
                  <a:pt x="0" y="1714500"/>
                </a:moveTo>
                <a:cubicBezTo>
                  <a:pt x="304800" y="1678516"/>
                  <a:pt x="609600" y="1642533"/>
                  <a:pt x="889000" y="1587500"/>
                </a:cubicBezTo>
                <a:cubicBezTo>
                  <a:pt x="1168400" y="1532467"/>
                  <a:pt x="1676400" y="1384300"/>
                  <a:pt x="1676400" y="1384300"/>
                </a:cubicBezTo>
                <a:lnTo>
                  <a:pt x="2971800" y="1028700"/>
                </a:lnTo>
                <a:cubicBezTo>
                  <a:pt x="3395133" y="903817"/>
                  <a:pt x="3930650" y="736600"/>
                  <a:pt x="4216400" y="635000"/>
                </a:cubicBezTo>
                <a:cubicBezTo>
                  <a:pt x="4502150" y="533400"/>
                  <a:pt x="4559300" y="524933"/>
                  <a:pt x="4686300" y="419100"/>
                </a:cubicBezTo>
                <a:cubicBezTo>
                  <a:pt x="4813300" y="313267"/>
                  <a:pt x="4978400" y="0"/>
                  <a:pt x="497840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>
          <a:xfrm flipH="1">
            <a:off x="3934985" y="363219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Emulators Approximate the Likelihood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85900" y="1417638"/>
            <a:ext cx="12194" cy="3951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094" y="5136942"/>
            <a:ext cx="6185406" cy="50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2072" y="5187067"/>
            <a:ext cx="365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𝜃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2877201" y="3977899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5182251" y="3331506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176745"/>
            <a:ext cx="6070600" cy="113262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 flipH="1">
            <a:off x="3372501" y="3847198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flipH="1">
            <a:off x="4572000" y="3515551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5937250" y="2989512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flipH="1">
            <a:off x="2475748" y="4055430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497907" y="2989512"/>
            <a:ext cx="1193" cy="16904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320107" y="4479280"/>
            <a:ext cx="3037782" cy="210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063525" y="4470038"/>
            <a:ext cx="856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error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733921" y="2993400"/>
            <a:ext cx="2369976" cy="1473891"/>
          </a:xfrm>
          <a:custGeom>
            <a:avLst/>
            <a:gdLst>
              <a:gd name="connsiteX0" fmla="*/ 0 w 2369976"/>
              <a:gd name="connsiteY0" fmla="*/ 1473891 h 1473891"/>
              <a:gd name="connsiteX1" fmla="*/ 195943 w 2369976"/>
              <a:gd name="connsiteY1" fmla="*/ 1445899 h 1473891"/>
              <a:gd name="connsiteX2" fmla="*/ 410547 w 2369976"/>
              <a:gd name="connsiteY2" fmla="*/ 1371254 h 1473891"/>
              <a:gd name="connsiteX3" fmla="*/ 587829 w 2369976"/>
              <a:gd name="connsiteY3" fmla="*/ 1221964 h 1473891"/>
              <a:gd name="connsiteX4" fmla="*/ 718457 w 2369976"/>
              <a:gd name="connsiteY4" fmla="*/ 914054 h 1473891"/>
              <a:gd name="connsiteX5" fmla="*/ 811763 w 2369976"/>
              <a:gd name="connsiteY5" fmla="*/ 652797 h 1473891"/>
              <a:gd name="connsiteX6" fmla="*/ 886408 w 2369976"/>
              <a:gd name="connsiteY6" fmla="*/ 307564 h 1473891"/>
              <a:gd name="connsiteX7" fmla="*/ 970384 w 2369976"/>
              <a:gd name="connsiteY7" fmla="*/ 120952 h 1473891"/>
              <a:gd name="connsiteX8" fmla="*/ 1091682 w 2369976"/>
              <a:gd name="connsiteY8" fmla="*/ 8984 h 1473891"/>
              <a:gd name="connsiteX9" fmla="*/ 1222310 w 2369976"/>
              <a:gd name="connsiteY9" fmla="*/ 8984 h 1473891"/>
              <a:gd name="connsiteX10" fmla="*/ 1371600 w 2369976"/>
              <a:gd name="connsiteY10" fmla="*/ 8984 h 1473891"/>
              <a:gd name="connsiteX11" fmla="*/ 1436914 w 2369976"/>
              <a:gd name="connsiteY11" fmla="*/ 130282 h 1473891"/>
              <a:gd name="connsiteX12" fmla="*/ 1520890 w 2369976"/>
              <a:gd name="connsiteY12" fmla="*/ 354217 h 1473891"/>
              <a:gd name="connsiteX13" fmla="*/ 1576874 w 2369976"/>
              <a:gd name="connsiteY13" fmla="*/ 606144 h 1473891"/>
              <a:gd name="connsiteX14" fmla="*/ 1716833 w 2369976"/>
              <a:gd name="connsiteY14" fmla="*/ 979368 h 1473891"/>
              <a:gd name="connsiteX15" fmla="*/ 1838131 w 2369976"/>
              <a:gd name="connsiteY15" fmla="*/ 1203303 h 1473891"/>
              <a:gd name="connsiteX16" fmla="*/ 1959429 w 2369976"/>
              <a:gd name="connsiteY16" fmla="*/ 1361923 h 1473891"/>
              <a:gd name="connsiteX17" fmla="*/ 2108719 w 2369976"/>
              <a:gd name="connsiteY17" fmla="*/ 1436568 h 1473891"/>
              <a:gd name="connsiteX18" fmla="*/ 2248678 w 2369976"/>
              <a:gd name="connsiteY18" fmla="*/ 1445899 h 1473891"/>
              <a:gd name="connsiteX19" fmla="*/ 2369976 w 2369976"/>
              <a:gd name="connsiteY19" fmla="*/ 1464560 h 1473891"/>
              <a:gd name="connsiteX20" fmla="*/ 2369976 w 2369976"/>
              <a:gd name="connsiteY20" fmla="*/ 1464560 h 147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9976" h="1473891">
                <a:moveTo>
                  <a:pt x="0" y="1473891"/>
                </a:moveTo>
                <a:cubicBezTo>
                  <a:pt x="63759" y="1468448"/>
                  <a:pt x="127519" y="1463005"/>
                  <a:pt x="195943" y="1445899"/>
                </a:cubicBezTo>
                <a:cubicBezTo>
                  <a:pt x="264368" y="1428793"/>
                  <a:pt x="345233" y="1408576"/>
                  <a:pt x="410547" y="1371254"/>
                </a:cubicBezTo>
                <a:cubicBezTo>
                  <a:pt x="475861" y="1333932"/>
                  <a:pt x="536511" y="1298164"/>
                  <a:pt x="587829" y="1221964"/>
                </a:cubicBezTo>
                <a:cubicBezTo>
                  <a:pt x="639147" y="1145764"/>
                  <a:pt x="681135" y="1008915"/>
                  <a:pt x="718457" y="914054"/>
                </a:cubicBezTo>
                <a:cubicBezTo>
                  <a:pt x="755779" y="819193"/>
                  <a:pt x="783771" y="753879"/>
                  <a:pt x="811763" y="652797"/>
                </a:cubicBezTo>
                <a:cubicBezTo>
                  <a:pt x="839755" y="551715"/>
                  <a:pt x="859971" y="396205"/>
                  <a:pt x="886408" y="307564"/>
                </a:cubicBezTo>
                <a:cubicBezTo>
                  <a:pt x="912845" y="218923"/>
                  <a:pt x="936172" y="170715"/>
                  <a:pt x="970384" y="120952"/>
                </a:cubicBezTo>
                <a:cubicBezTo>
                  <a:pt x="1004596" y="71189"/>
                  <a:pt x="1049694" y="27645"/>
                  <a:pt x="1091682" y="8984"/>
                </a:cubicBezTo>
                <a:cubicBezTo>
                  <a:pt x="1133670" y="-9677"/>
                  <a:pt x="1222310" y="8984"/>
                  <a:pt x="1222310" y="8984"/>
                </a:cubicBezTo>
                <a:cubicBezTo>
                  <a:pt x="1268963" y="8984"/>
                  <a:pt x="1335833" y="-11232"/>
                  <a:pt x="1371600" y="8984"/>
                </a:cubicBezTo>
                <a:cubicBezTo>
                  <a:pt x="1407367" y="29200"/>
                  <a:pt x="1412032" y="72743"/>
                  <a:pt x="1436914" y="130282"/>
                </a:cubicBezTo>
                <a:cubicBezTo>
                  <a:pt x="1461796" y="187821"/>
                  <a:pt x="1497563" y="274907"/>
                  <a:pt x="1520890" y="354217"/>
                </a:cubicBezTo>
                <a:cubicBezTo>
                  <a:pt x="1544217" y="433527"/>
                  <a:pt x="1544217" y="501952"/>
                  <a:pt x="1576874" y="606144"/>
                </a:cubicBezTo>
                <a:cubicBezTo>
                  <a:pt x="1609531" y="710336"/>
                  <a:pt x="1673290" y="879841"/>
                  <a:pt x="1716833" y="979368"/>
                </a:cubicBezTo>
                <a:cubicBezTo>
                  <a:pt x="1760376" y="1078895"/>
                  <a:pt x="1797698" y="1139544"/>
                  <a:pt x="1838131" y="1203303"/>
                </a:cubicBezTo>
                <a:cubicBezTo>
                  <a:pt x="1878564" y="1267062"/>
                  <a:pt x="1914331" y="1323046"/>
                  <a:pt x="1959429" y="1361923"/>
                </a:cubicBezTo>
                <a:cubicBezTo>
                  <a:pt x="2004527" y="1400800"/>
                  <a:pt x="2060511" y="1422572"/>
                  <a:pt x="2108719" y="1436568"/>
                </a:cubicBezTo>
                <a:cubicBezTo>
                  <a:pt x="2156927" y="1450564"/>
                  <a:pt x="2205135" y="1441234"/>
                  <a:pt x="2248678" y="1445899"/>
                </a:cubicBezTo>
                <a:cubicBezTo>
                  <a:pt x="2292221" y="1450564"/>
                  <a:pt x="2369976" y="1464560"/>
                  <a:pt x="2369976" y="1464560"/>
                </a:cubicBezTo>
                <a:lnTo>
                  <a:pt x="2369976" y="146456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13258" y="4582263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0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96496" y="4516371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𝜎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15915" y="4511854"/>
            <a:ext cx="4972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-𝜎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974892" y="4329412"/>
            <a:ext cx="0" cy="2997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677801" y="4341852"/>
            <a:ext cx="0" cy="2997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271988" y="4329411"/>
            <a:ext cx="0" cy="2997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74346" y="2036435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sz="2500" baseline="-25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13026" y="2057011"/>
            <a:ext cx="153484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Training Set</a:t>
            </a:r>
            <a:endParaRPr lang="en-US" sz="2000" dirty="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13026" y="2527300"/>
            <a:ext cx="129907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Cross</a:t>
            </a:r>
          </a:p>
          <a:p>
            <a:r>
              <a:rPr lang="en-US" sz="2000" dirty="0" smtClean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Validation</a:t>
            </a:r>
            <a:endParaRPr lang="en-US" sz="200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6363351" y="2617581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flipH="1">
            <a:off x="1960138" y="399243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625600" y="2474292"/>
            <a:ext cx="4978400" cy="1714500"/>
          </a:xfrm>
          <a:custGeom>
            <a:avLst/>
            <a:gdLst>
              <a:gd name="connsiteX0" fmla="*/ 0 w 4978400"/>
              <a:gd name="connsiteY0" fmla="*/ 1714500 h 1714500"/>
              <a:gd name="connsiteX1" fmla="*/ 889000 w 4978400"/>
              <a:gd name="connsiteY1" fmla="*/ 1587500 h 1714500"/>
              <a:gd name="connsiteX2" fmla="*/ 1676400 w 4978400"/>
              <a:gd name="connsiteY2" fmla="*/ 1384300 h 1714500"/>
              <a:gd name="connsiteX3" fmla="*/ 2971800 w 4978400"/>
              <a:gd name="connsiteY3" fmla="*/ 1028700 h 1714500"/>
              <a:gd name="connsiteX4" fmla="*/ 4216400 w 4978400"/>
              <a:gd name="connsiteY4" fmla="*/ 635000 h 1714500"/>
              <a:gd name="connsiteX5" fmla="*/ 4686300 w 4978400"/>
              <a:gd name="connsiteY5" fmla="*/ 419100 h 1714500"/>
              <a:gd name="connsiteX6" fmla="*/ 4978400 w 4978400"/>
              <a:gd name="connsiteY6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1714500">
                <a:moveTo>
                  <a:pt x="0" y="1714500"/>
                </a:moveTo>
                <a:cubicBezTo>
                  <a:pt x="304800" y="1678516"/>
                  <a:pt x="609600" y="1642533"/>
                  <a:pt x="889000" y="1587500"/>
                </a:cubicBezTo>
                <a:cubicBezTo>
                  <a:pt x="1168400" y="1532467"/>
                  <a:pt x="1676400" y="1384300"/>
                  <a:pt x="1676400" y="1384300"/>
                </a:cubicBezTo>
                <a:lnTo>
                  <a:pt x="2971800" y="1028700"/>
                </a:lnTo>
                <a:cubicBezTo>
                  <a:pt x="3395133" y="903817"/>
                  <a:pt x="3930650" y="736600"/>
                  <a:pt x="4216400" y="635000"/>
                </a:cubicBezTo>
                <a:cubicBezTo>
                  <a:pt x="4502150" y="533400"/>
                  <a:pt x="4559300" y="524933"/>
                  <a:pt x="4686300" y="419100"/>
                </a:cubicBezTo>
                <a:cubicBezTo>
                  <a:pt x="4813300" y="313267"/>
                  <a:pt x="4978400" y="0"/>
                  <a:pt x="497840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51748" y="2249476"/>
            <a:ext cx="6584944" cy="14157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glow rad="228600">
              <a:schemeClr val="accent1">
                <a:alpha val="40000"/>
              </a:schemeClr>
            </a:glow>
            <a:softEdge rad="25400"/>
          </a:effectLst>
        </p:spPr>
        <p:txBody>
          <a:bodyPr wrap="none" rtlCol="0">
            <a:spAutoFit/>
          </a:bodyPr>
          <a:lstStyle/>
          <a:p>
            <a:pPr algn="ctr"/>
            <a:endParaRPr lang="en-US" sz="1000" i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3300" i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Python Toolbox or Cosmic Dawn </a:t>
            </a:r>
          </a:p>
          <a:p>
            <a:pPr algn="ctr"/>
            <a:r>
              <a:rPr lang="en-US" sz="3300" i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Parameter Estimation</a:t>
            </a:r>
          </a:p>
          <a:p>
            <a:pPr algn="ctr"/>
            <a:endParaRPr lang="en-US" sz="1000" i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1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99900" y="1155316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Power Spectrum</a:t>
            </a:r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645" y="2671261"/>
            <a:ext cx="67184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HERA Parameter Constraint Forecast via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Emulation of </a:t>
            </a:r>
            <a:r>
              <a:rPr lang="en-US" sz="2800" i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21cmFAST</a:t>
            </a:r>
            <a:endParaRPr lang="en-US" sz="2800" i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/>
                <a:cs typeface="Helvetica Neue"/>
              </a:rPr>
              <a:t>Training on </a:t>
            </a:r>
            <a:r>
              <a:rPr lang="en-US" sz="35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EoR</a:t>
            </a:r>
            <a:r>
              <a:rPr lang="en-US" sz="3500" dirty="0" smtClean="0">
                <a:solidFill>
                  <a:schemeClr val="bg1"/>
                </a:solidFill>
                <a:latin typeface="Helvetica Neue"/>
                <a:cs typeface="Helvetica Neue"/>
              </a:rPr>
              <a:t> Simulations</a:t>
            </a:r>
            <a:endParaRPr lang="en-US" sz="3500" i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249" y="5734655"/>
            <a:ext cx="1944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Mesinger</a:t>
            </a:r>
            <a:r>
              <a:rPr lang="en-US" sz="1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et al. 2011</a:t>
            </a:r>
            <a:endParaRPr lang="en-US" sz="1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4950" y="1714500"/>
            <a:ext cx="260840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</a:t>
            </a:r>
            <a:r>
              <a:rPr lang="en-US" sz="25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BOX</a:t>
            </a:r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= 400 </a:t>
            </a:r>
            <a:r>
              <a:rPr lang="en-US" sz="25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cMpc</a:t>
            </a:r>
            <a:endParaRPr lang="en-US" sz="25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</a:t>
            </a:r>
            <a:r>
              <a:rPr lang="en-US" sz="25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CELL</a:t>
            </a:r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=    2 </a:t>
            </a:r>
            <a:r>
              <a:rPr lang="en-US" sz="25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cMpc</a:t>
            </a:r>
            <a:endParaRPr lang="en-US" sz="25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5" y="1417638"/>
            <a:ext cx="4278165" cy="4299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Parameters of Interest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9623" y="1544531"/>
            <a:ext cx="4493731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u="sng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Astrophysics</a:t>
            </a:r>
          </a:p>
          <a:p>
            <a:endParaRPr lang="en-US" sz="1000" u="sng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Ionization Efficiency: 𝛇</a:t>
            </a:r>
          </a:p>
          <a:p>
            <a:endParaRPr lang="en-US" sz="20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Mean-free path of UV photons: R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MFP</a:t>
            </a:r>
          </a:p>
          <a:p>
            <a:endParaRPr lang="en-US" sz="20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Min. Virial Temp. of SF Halos: T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VIR</a:t>
            </a:r>
            <a:endParaRPr lang="en-US" sz="20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9623" y="3810471"/>
            <a:ext cx="3552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X-ray Efficiency: 𝑓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X</a:t>
            </a:r>
          </a:p>
          <a:p>
            <a:endParaRPr lang="en-US" sz="20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X-ray Spectral Index: 𝛼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X</a:t>
            </a:r>
          </a:p>
          <a:p>
            <a:endParaRPr lang="en-US" sz="20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X-ray Cutoff Frequency: 𝜈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min</a:t>
            </a:r>
            <a:endParaRPr lang="en-US" sz="20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2788" y="1544531"/>
            <a:ext cx="3132589" cy="337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u="sng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Cosmology</a:t>
            </a:r>
          </a:p>
          <a:p>
            <a:endParaRPr lang="en-US" sz="1000" u="sng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Clustering Amplitude: 𝜎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8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Primordial PS Slope: 𝑛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𝑠</a:t>
            </a:r>
          </a:p>
          <a:p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CDM Fraction: 𝛺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2000" baseline="30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</a:p>
          <a:p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Baryon Fraction: 𝛺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2000" baseline="30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</a:p>
          <a:p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• 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Hubble 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Constant: 𝐻</a:t>
            </a:r>
            <a:r>
              <a:rPr lang="en-US" sz="2000" baseline="-25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0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	</a:t>
            </a:r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2109502" y="3695417"/>
            <a:ext cx="467294" cy="4057649"/>
          </a:xfrm>
          <a:prstGeom prst="rightBrace">
            <a:avLst>
              <a:gd name="adj1" fmla="val 8333"/>
              <a:gd name="adj2" fmla="val 517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1255" y="5957889"/>
            <a:ext cx="142378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</a:t>
            </a:r>
            <a:r>
              <a:rPr lang="en-US" sz="23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lat priors</a:t>
            </a:r>
            <a:endParaRPr lang="en-US" sz="230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450797" y="4272802"/>
            <a:ext cx="467294" cy="2881864"/>
          </a:xfrm>
          <a:prstGeom prst="rightBrace">
            <a:avLst>
              <a:gd name="adj1" fmla="val 8333"/>
              <a:gd name="adj2" fmla="val 517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15372" y="5957889"/>
            <a:ext cx="189346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</a:t>
            </a:r>
            <a:r>
              <a:rPr lang="en-US" sz="23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lanck</a:t>
            </a:r>
            <a:r>
              <a:rPr lang="en-US" sz="23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priors</a:t>
            </a:r>
            <a:endParaRPr lang="en-US" sz="23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" grpId="0" animBg="1"/>
      <p:bldP spid="5" grpId="0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Emulation of Power Spectra </a:t>
            </a:r>
            <a:r>
              <a:rPr lang="en-US" sz="2500" smtClean="0">
                <a:solidFill>
                  <a:schemeClr val="bg1"/>
                </a:solidFill>
                <a:latin typeface="Helvetica Neue"/>
                <a:cs typeface="Helvetica Neue"/>
              </a:rPr>
              <a:t>at Percent-Level Accuracy</a:t>
            </a:r>
            <a:endParaRPr lang="en-US" sz="2500" i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7" y="1303338"/>
            <a:ext cx="8086166" cy="462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Emulation of Power Spectra </a:t>
            </a:r>
            <a:r>
              <a:rPr lang="en-US" sz="2500" smtClean="0">
                <a:solidFill>
                  <a:schemeClr val="bg1"/>
                </a:solidFill>
                <a:latin typeface="Helvetica Neue"/>
                <a:cs typeface="Helvetica Neue"/>
              </a:rPr>
              <a:t>at Percent-Level Accuracy</a:t>
            </a:r>
            <a:endParaRPr lang="en-US" sz="2500" i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69" y="1143000"/>
            <a:ext cx="4733861" cy="53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300" dirty="0" smtClean="0">
                <a:solidFill>
                  <a:schemeClr val="bg1"/>
                </a:solidFill>
                <a:latin typeface="Helvetica Neue"/>
                <a:cs typeface="Helvetica Neue"/>
              </a:rPr>
              <a:t>How do we interpret a 21cm power spectrum detection?</a:t>
            </a:r>
            <a:endParaRPr lang="en-US" sz="2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6569" y="3874814"/>
            <a:ext cx="4171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𝒛</a:t>
            </a:r>
            <a:r>
              <a:rPr lang="en-US" sz="130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=</a:t>
            </a:r>
            <a:endParaRPr lang="en-US" sz="13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Helvetica Neue"/>
                <a:cs typeface="Helvetica Neue"/>
              </a:rPr>
              <a:t>HERA331 </a:t>
            </a:r>
            <a:r>
              <a:rPr lang="en-US" sz="2700" smtClean="0">
                <a:solidFill>
                  <a:schemeClr val="bg1"/>
                </a:solidFill>
                <a:latin typeface="Helvetica Neue"/>
                <a:cs typeface="Helvetica Neue"/>
              </a:rPr>
              <a:t>Power Spectrum Mock </a:t>
            </a:r>
            <a:r>
              <a:rPr lang="en-US" sz="2700" dirty="0" smtClean="0">
                <a:solidFill>
                  <a:schemeClr val="bg1"/>
                </a:solidFill>
                <a:latin typeface="Helvetica Neue"/>
                <a:cs typeface="Helvetica Neue"/>
              </a:rPr>
              <a:t>Observation</a:t>
            </a:r>
            <a:endParaRPr lang="en-US" sz="2700" i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35075"/>
            <a:ext cx="6858000" cy="5141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233695"/>
            <a:ext cx="3057526" cy="2246769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• 1000 Hour Observation</a:t>
            </a:r>
          </a:p>
          <a:p>
            <a:endParaRPr lang="en-US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• 331 antennas</a:t>
            </a:r>
          </a:p>
          <a:p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• 7 &lt; 𝑧 &lt; 20 in 𝛥𝑧 = 0.5</a:t>
            </a:r>
          </a:p>
          <a:p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• Foreground Avoidance</a:t>
            </a:r>
          </a:p>
        </p:txBody>
      </p:sp>
    </p:spTree>
    <p:extLst>
      <p:ext uri="{BB962C8B-B14F-4D97-AF65-F5344CB8AC3E}">
        <p14:creationId xmlns:p14="http://schemas.microsoft.com/office/powerpoint/2010/main" val="7961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43153" r="25619" b="29677"/>
          <a:stretch/>
        </p:blipFill>
        <p:spPr>
          <a:xfrm>
            <a:off x="1925155" y="864014"/>
            <a:ext cx="5293690" cy="529369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-1190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>
                <a:solidFill>
                  <a:schemeClr val="bg1"/>
                </a:solidFill>
                <a:latin typeface="Helvetica Neue"/>
                <a:cs typeface="Helvetica Neue"/>
              </a:rPr>
              <a:t>HERA Joint Posterior Distribution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57" y="3320359"/>
            <a:ext cx="228600" cy="38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7" y="4978123"/>
            <a:ext cx="838200" cy="41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45" y="6171992"/>
            <a:ext cx="609600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77374"/>
            <a:ext cx="228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HERA Joint Posterior Distribution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70" y="830260"/>
            <a:ext cx="5220459" cy="5220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0614" y="2264048"/>
            <a:ext cx="16033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Kern et al. in prep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56" y="937591"/>
            <a:ext cx="381000" cy="26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56" y="3557174"/>
            <a:ext cx="228600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50" y="3092898"/>
            <a:ext cx="6096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87" y="2159828"/>
            <a:ext cx="838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0" y="1702560"/>
            <a:ext cx="8001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63" y="5513316"/>
            <a:ext cx="762000" cy="2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44" y="2742922"/>
            <a:ext cx="419100" cy="266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4" y="4452592"/>
            <a:ext cx="457200" cy="419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74" y="1316554"/>
            <a:ext cx="228600" cy="34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86" y="4031422"/>
            <a:ext cx="838200" cy="419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29" y="5054014"/>
            <a:ext cx="5334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3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HERA Marginalized Posterior Widths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38" y="1277352"/>
            <a:ext cx="6351524" cy="4989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540" y="2112575"/>
            <a:ext cx="16033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Kern et al. in prep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Take-Away Points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27" y="1391664"/>
            <a:ext cx="881414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 Emulators allow us to use more accurate simulations for 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full MCMC sampling of the posterior distribution</a:t>
            </a:r>
            <a:endParaRPr lang="en-US" sz="2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2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2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Emulators are generalizable to </a:t>
            </a:r>
            <a:r>
              <a:rPr lang="en-US" sz="2200" i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any</a:t>
            </a:r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simulation</a:t>
            </a:r>
          </a:p>
          <a:p>
            <a:endParaRPr lang="en-US" sz="22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 HERA is predicted to put significant constraints on astrophysical 	parameters governing </a:t>
            </a:r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reionization and the heating epoch</a:t>
            </a:r>
          </a:p>
          <a:p>
            <a:endParaRPr lang="en-US" sz="2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 The </a:t>
            </a:r>
            <a:r>
              <a:rPr lang="en-US" sz="2200" i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Python Toolbox for Cosmic Dawn Parameter Estimation</a:t>
            </a:r>
            <a:r>
              <a:rPr lang="en-US" sz="2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will 	soon be a publicly available package!</a:t>
            </a:r>
            <a:endParaRPr lang="en-US" sz="22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8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Gaining Intuition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" name="ps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48" y="1289049"/>
            <a:ext cx="8840503" cy="46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Emulation of Power Spectra </a:t>
            </a:r>
            <a:r>
              <a:rPr lang="en-US" sz="2500" smtClean="0">
                <a:solidFill>
                  <a:schemeClr val="bg1"/>
                </a:solidFill>
                <a:latin typeface="Helvetica Neue"/>
                <a:cs typeface="Helvetica Neue"/>
              </a:rPr>
              <a:t>at Percent-Level Accuracy</a:t>
            </a:r>
            <a:endParaRPr lang="en-US" sz="2500" i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" y="1309067"/>
            <a:ext cx="8301037" cy="47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2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Emulation of Power Spectra </a:t>
            </a:r>
            <a:r>
              <a:rPr lang="en-US" sz="2500" smtClean="0">
                <a:solidFill>
                  <a:schemeClr val="bg1"/>
                </a:solidFill>
                <a:latin typeface="Helvetica Neue"/>
                <a:cs typeface="Helvetica Neue"/>
              </a:rPr>
              <a:t>at Percent-Level Accuracy</a:t>
            </a:r>
            <a:endParaRPr lang="en-US" sz="2500" i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5" y="1239838"/>
            <a:ext cx="8185105" cy="46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4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>
                <a:solidFill>
                  <a:schemeClr val="bg1"/>
                </a:solidFill>
                <a:latin typeface="Helvetica Neue"/>
                <a:cs typeface="Helvetica Neue"/>
              </a:rPr>
              <a:t>Emulation of Power Spectra at Percent-Level Accuracy</a:t>
            </a:r>
            <a:endParaRPr lang="en-US" sz="2500" i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305800" cy="435702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32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300" dirty="0" smtClean="0">
                <a:solidFill>
                  <a:schemeClr val="bg1"/>
                </a:solidFill>
                <a:latin typeface="Helvetica Neue"/>
                <a:cs typeface="Helvetica Neue"/>
              </a:rPr>
              <a:t>How do we interpret a 21cm power spectrum detection?</a:t>
            </a:r>
            <a:endParaRPr lang="en-US" sz="2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6569" y="3874814"/>
            <a:ext cx="4171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𝒛</a:t>
            </a:r>
            <a:r>
              <a:rPr lang="en-US" sz="130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=</a:t>
            </a:r>
            <a:endParaRPr lang="en-US" sz="13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428749" y="1765546"/>
            <a:ext cx="5893905" cy="42197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5724396" y="5981683"/>
            <a:ext cx="159825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latin typeface="Helvetica Neue" charset="0"/>
                <a:ea typeface="Helvetica Neue" charset="0"/>
                <a:cs typeface="Helvetica Neue" charset="0"/>
              </a:rPr>
              <a:t>Greig</a:t>
            </a:r>
            <a:r>
              <a:rPr lang="en-US" sz="1500" dirty="0" smtClean="0">
                <a:latin typeface="Helvetica Neue" charset="0"/>
                <a:ea typeface="Helvetica Neue" charset="0"/>
                <a:cs typeface="Helvetica Neue" charset="0"/>
              </a:rPr>
              <a:t> et al. 2016</a:t>
            </a:r>
            <a:endParaRPr lang="en-US" sz="15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729" y="1251872"/>
            <a:ext cx="5925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Start with a three parameter model </a:t>
            </a:r>
            <a:r>
              <a:rPr lang="en-US" sz="20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for </a:t>
            </a:r>
            <a:r>
              <a:rPr lang="en-US" sz="200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reionization</a:t>
            </a:r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6045174"/>
            <a:ext cx="2286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9" y="3490110"/>
            <a:ext cx="8382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9" y="4934946"/>
            <a:ext cx="609600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52" y="5981683"/>
            <a:ext cx="838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300" dirty="0" smtClean="0">
                <a:solidFill>
                  <a:schemeClr val="bg1"/>
                </a:solidFill>
                <a:latin typeface="Helvetica Neue"/>
                <a:cs typeface="Helvetica Neue"/>
              </a:rPr>
              <a:t>How do we interpret a 21cm power spectrum detection?</a:t>
            </a:r>
            <a:endParaRPr lang="en-US" sz="2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6569" y="3874814"/>
            <a:ext cx="4171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𝒛</a:t>
            </a:r>
            <a:r>
              <a:rPr lang="en-US" sz="130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=</a:t>
            </a:r>
            <a:endParaRPr lang="en-US" sz="13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3927" y="4432301"/>
            <a:ext cx="1393330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Helvetica Neue" charset="0"/>
                <a:ea typeface="Helvetica Neue" charset="0"/>
                <a:cs typeface="Helvetica Neue" charset="0"/>
              </a:rPr>
              <a:t>Liu et al. 2016</a:t>
            </a:r>
            <a:endParaRPr lang="en-US" sz="15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66742" y="2120865"/>
            <a:ext cx="8410515" cy="23114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469900" y="1242983"/>
            <a:ext cx="3135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Cannot ignore cosmology</a:t>
            </a:r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0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300" dirty="0" smtClean="0">
                <a:solidFill>
                  <a:schemeClr val="bg1"/>
                </a:solidFill>
                <a:latin typeface="Helvetica Neue"/>
                <a:cs typeface="Helvetica Neue"/>
              </a:rPr>
              <a:t>How do we interpret a 21cm power spectrum detection?</a:t>
            </a:r>
            <a:endParaRPr lang="en-US" sz="2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6569" y="3874814"/>
            <a:ext cx="4171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𝒛</a:t>
            </a:r>
            <a:r>
              <a:rPr lang="en-US" sz="130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=</a:t>
            </a:r>
            <a:endParaRPr lang="en-US" sz="13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5614" y="5937567"/>
            <a:ext cx="208903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latin typeface="Helvetica Neue" charset="0"/>
                <a:ea typeface="Helvetica Neue" charset="0"/>
                <a:cs typeface="Helvetica Neue" charset="0"/>
              </a:rPr>
              <a:t>Ewall-Wice</a:t>
            </a:r>
            <a:r>
              <a:rPr lang="en-US" sz="1500" dirty="0" smtClean="0">
                <a:latin typeface="Helvetica Neue" charset="0"/>
                <a:ea typeface="Helvetica Neue" charset="0"/>
                <a:cs typeface="Helvetica Neue" charset="0"/>
              </a:rPr>
              <a:t> et al. 2016</a:t>
            </a:r>
            <a:endParaRPr lang="en-US" sz="15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778000" y="1763605"/>
            <a:ext cx="4768966" cy="4512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238663"/>
            <a:ext cx="7796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Should not </a:t>
            </a:r>
            <a:r>
              <a:rPr lang="en-US" sz="2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ignore IGM heating</a:t>
            </a:r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9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Emulators Approximate the Likelihood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535" y="1434728"/>
            <a:ext cx="3754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85900" y="1417638"/>
            <a:ext cx="12194" cy="3951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094" y="5136942"/>
            <a:ext cx="6185406" cy="50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2072" y="5187067"/>
            <a:ext cx="365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𝜃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86000" y="2566839"/>
            <a:ext cx="4724400" cy="2589361"/>
          </a:xfrm>
          <a:custGeom>
            <a:avLst/>
            <a:gdLst>
              <a:gd name="connsiteX0" fmla="*/ 0 w 4724400"/>
              <a:gd name="connsiteY0" fmla="*/ 2589361 h 2589361"/>
              <a:gd name="connsiteX1" fmla="*/ 469900 w 4724400"/>
              <a:gd name="connsiteY1" fmla="*/ 2462361 h 2589361"/>
              <a:gd name="connsiteX2" fmla="*/ 965200 w 4724400"/>
              <a:gd name="connsiteY2" fmla="*/ 2157561 h 2589361"/>
              <a:gd name="connsiteX3" fmla="*/ 1371600 w 4724400"/>
              <a:gd name="connsiteY3" fmla="*/ 1598761 h 2589361"/>
              <a:gd name="connsiteX4" fmla="*/ 1689100 w 4724400"/>
              <a:gd name="connsiteY4" fmla="*/ 836761 h 2589361"/>
              <a:gd name="connsiteX5" fmla="*/ 1981200 w 4724400"/>
              <a:gd name="connsiteY5" fmla="*/ 227161 h 2589361"/>
              <a:gd name="connsiteX6" fmla="*/ 2311400 w 4724400"/>
              <a:gd name="connsiteY6" fmla="*/ 36661 h 2589361"/>
              <a:gd name="connsiteX7" fmla="*/ 2654300 w 4724400"/>
              <a:gd name="connsiteY7" fmla="*/ 36661 h 2589361"/>
              <a:gd name="connsiteX8" fmla="*/ 2895600 w 4724400"/>
              <a:gd name="connsiteY8" fmla="*/ 417661 h 2589361"/>
              <a:gd name="connsiteX9" fmla="*/ 3086100 w 4724400"/>
              <a:gd name="connsiteY9" fmla="*/ 989161 h 2589361"/>
              <a:gd name="connsiteX10" fmla="*/ 3263900 w 4724400"/>
              <a:gd name="connsiteY10" fmla="*/ 1636861 h 2589361"/>
              <a:gd name="connsiteX11" fmla="*/ 3632200 w 4724400"/>
              <a:gd name="connsiteY11" fmla="*/ 2221061 h 2589361"/>
              <a:gd name="connsiteX12" fmla="*/ 4076700 w 4724400"/>
              <a:gd name="connsiteY12" fmla="*/ 2462361 h 2589361"/>
              <a:gd name="connsiteX13" fmla="*/ 4368800 w 4724400"/>
              <a:gd name="connsiteY13" fmla="*/ 2487761 h 2589361"/>
              <a:gd name="connsiteX14" fmla="*/ 4724400 w 4724400"/>
              <a:gd name="connsiteY14" fmla="*/ 2576661 h 258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4400" h="2589361">
                <a:moveTo>
                  <a:pt x="0" y="2589361"/>
                </a:moveTo>
                <a:cubicBezTo>
                  <a:pt x="154516" y="2561844"/>
                  <a:pt x="309033" y="2534328"/>
                  <a:pt x="469900" y="2462361"/>
                </a:cubicBezTo>
                <a:cubicBezTo>
                  <a:pt x="630767" y="2390394"/>
                  <a:pt x="814917" y="2301494"/>
                  <a:pt x="965200" y="2157561"/>
                </a:cubicBezTo>
                <a:cubicBezTo>
                  <a:pt x="1115483" y="2013628"/>
                  <a:pt x="1250950" y="1818894"/>
                  <a:pt x="1371600" y="1598761"/>
                </a:cubicBezTo>
                <a:cubicBezTo>
                  <a:pt x="1492250" y="1378628"/>
                  <a:pt x="1587500" y="1065361"/>
                  <a:pt x="1689100" y="836761"/>
                </a:cubicBezTo>
                <a:cubicBezTo>
                  <a:pt x="1790700" y="608161"/>
                  <a:pt x="1877483" y="360511"/>
                  <a:pt x="1981200" y="227161"/>
                </a:cubicBezTo>
                <a:cubicBezTo>
                  <a:pt x="2084917" y="93811"/>
                  <a:pt x="2199217" y="68411"/>
                  <a:pt x="2311400" y="36661"/>
                </a:cubicBezTo>
                <a:cubicBezTo>
                  <a:pt x="2423583" y="4911"/>
                  <a:pt x="2556933" y="-26839"/>
                  <a:pt x="2654300" y="36661"/>
                </a:cubicBezTo>
                <a:cubicBezTo>
                  <a:pt x="2751667" y="100161"/>
                  <a:pt x="2823633" y="258911"/>
                  <a:pt x="2895600" y="417661"/>
                </a:cubicBezTo>
                <a:cubicBezTo>
                  <a:pt x="2967567" y="576411"/>
                  <a:pt x="3024717" y="785961"/>
                  <a:pt x="3086100" y="989161"/>
                </a:cubicBezTo>
                <a:cubicBezTo>
                  <a:pt x="3147483" y="1192361"/>
                  <a:pt x="3172883" y="1431544"/>
                  <a:pt x="3263900" y="1636861"/>
                </a:cubicBezTo>
                <a:cubicBezTo>
                  <a:pt x="3354917" y="1842178"/>
                  <a:pt x="3496733" y="2083478"/>
                  <a:pt x="3632200" y="2221061"/>
                </a:cubicBezTo>
                <a:cubicBezTo>
                  <a:pt x="3767667" y="2358644"/>
                  <a:pt x="3953933" y="2417911"/>
                  <a:pt x="4076700" y="2462361"/>
                </a:cubicBezTo>
                <a:cubicBezTo>
                  <a:pt x="4199467" y="2506811"/>
                  <a:pt x="4260850" y="2468711"/>
                  <a:pt x="4368800" y="2487761"/>
                </a:cubicBezTo>
                <a:cubicBezTo>
                  <a:pt x="4476750" y="2506811"/>
                  <a:pt x="4724400" y="2576661"/>
                  <a:pt x="4724400" y="2576661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2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93" y="1175115"/>
            <a:ext cx="6273112" cy="11537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Emulators Approximate the Likelihood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535" y="1434728"/>
            <a:ext cx="3754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85900" y="1417638"/>
            <a:ext cx="12194" cy="3951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094" y="5136942"/>
            <a:ext cx="6185406" cy="50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2072" y="5187067"/>
            <a:ext cx="365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𝜃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86000" y="2566839"/>
            <a:ext cx="4724400" cy="2589361"/>
          </a:xfrm>
          <a:custGeom>
            <a:avLst/>
            <a:gdLst>
              <a:gd name="connsiteX0" fmla="*/ 0 w 4724400"/>
              <a:gd name="connsiteY0" fmla="*/ 2589361 h 2589361"/>
              <a:gd name="connsiteX1" fmla="*/ 469900 w 4724400"/>
              <a:gd name="connsiteY1" fmla="*/ 2462361 h 2589361"/>
              <a:gd name="connsiteX2" fmla="*/ 965200 w 4724400"/>
              <a:gd name="connsiteY2" fmla="*/ 2157561 h 2589361"/>
              <a:gd name="connsiteX3" fmla="*/ 1371600 w 4724400"/>
              <a:gd name="connsiteY3" fmla="*/ 1598761 h 2589361"/>
              <a:gd name="connsiteX4" fmla="*/ 1689100 w 4724400"/>
              <a:gd name="connsiteY4" fmla="*/ 836761 h 2589361"/>
              <a:gd name="connsiteX5" fmla="*/ 1981200 w 4724400"/>
              <a:gd name="connsiteY5" fmla="*/ 227161 h 2589361"/>
              <a:gd name="connsiteX6" fmla="*/ 2311400 w 4724400"/>
              <a:gd name="connsiteY6" fmla="*/ 36661 h 2589361"/>
              <a:gd name="connsiteX7" fmla="*/ 2654300 w 4724400"/>
              <a:gd name="connsiteY7" fmla="*/ 36661 h 2589361"/>
              <a:gd name="connsiteX8" fmla="*/ 2895600 w 4724400"/>
              <a:gd name="connsiteY8" fmla="*/ 417661 h 2589361"/>
              <a:gd name="connsiteX9" fmla="*/ 3086100 w 4724400"/>
              <a:gd name="connsiteY9" fmla="*/ 989161 h 2589361"/>
              <a:gd name="connsiteX10" fmla="*/ 3263900 w 4724400"/>
              <a:gd name="connsiteY10" fmla="*/ 1636861 h 2589361"/>
              <a:gd name="connsiteX11" fmla="*/ 3632200 w 4724400"/>
              <a:gd name="connsiteY11" fmla="*/ 2221061 h 2589361"/>
              <a:gd name="connsiteX12" fmla="*/ 4076700 w 4724400"/>
              <a:gd name="connsiteY12" fmla="*/ 2462361 h 2589361"/>
              <a:gd name="connsiteX13" fmla="*/ 4368800 w 4724400"/>
              <a:gd name="connsiteY13" fmla="*/ 2487761 h 2589361"/>
              <a:gd name="connsiteX14" fmla="*/ 4724400 w 4724400"/>
              <a:gd name="connsiteY14" fmla="*/ 2576661 h 258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4400" h="2589361">
                <a:moveTo>
                  <a:pt x="0" y="2589361"/>
                </a:moveTo>
                <a:cubicBezTo>
                  <a:pt x="154516" y="2561844"/>
                  <a:pt x="309033" y="2534328"/>
                  <a:pt x="469900" y="2462361"/>
                </a:cubicBezTo>
                <a:cubicBezTo>
                  <a:pt x="630767" y="2390394"/>
                  <a:pt x="814917" y="2301494"/>
                  <a:pt x="965200" y="2157561"/>
                </a:cubicBezTo>
                <a:cubicBezTo>
                  <a:pt x="1115483" y="2013628"/>
                  <a:pt x="1250950" y="1818894"/>
                  <a:pt x="1371600" y="1598761"/>
                </a:cubicBezTo>
                <a:cubicBezTo>
                  <a:pt x="1492250" y="1378628"/>
                  <a:pt x="1587500" y="1065361"/>
                  <a:pt x="1689100" y="836761"/>
                </a:cubicBezTo>
                <a:cubicBezTo>
                  <a:pt x="1790700" y="608161"/>
                  <a:pt x="1877483" y="360511"/>
                  <a:pt x="1981200" y="227161"/>
                </a:cubicBezTo>
                <a:cubicBezTo>
                  <a:pt x="2084917" y="93811"/>
                  <a:pt x="2199217" y="68411"/>
                  <a:pt x="2311400" y="36661"/>
                </a:cubicBezTo>
                <a:cubicBezTo>
                  <a:pt x="2423583" y="4911"/>
                  <a:pt x="2556933" y="-26839"/>
                  <a:pt x="2654300" y="36661"/>
                </a:cubicBezTo>
                <a:cubicBezTo>
                  <a:pt x="2751667" y="100161"/>
                  <a:pt x="2823633" y="258911"/>
                  <a:pt x="2895600" y="417661"/>
                </a:cubicBezTo>
                <a:cubicBezTo>
                  <a:pt x="2967567" y="576411"/>
                  <a:pt x="3024717" y="785961"/>
                  <a:pt x="3086100" y="989161"/>
                </a:cubicBezTo>
                <a:cubicBezTo>
                  <a:pt x="3147483" y="1192361"/>
                  <a:pt x="3172883" y="1431544"/>
                  <a:pt x="3263900" y="1636861"/>
                </a:cubicBezTo>
                <a:cubicBezTo>
                  <a:pt x="3354917" y="1842178"/>
                  <a:pt x="3496733" y="2083478"/>
                  <a:pt x="3632200" y="2221061"/>
                </a:cubicBezTo>
                <a:cubicBezTo>
                  <a:pt x="3767667" y="2358644"/>
                  <a:pt x="3953933" y="2417911"/>
                  <a:pt x="4076700" y="2462361"/>
                </a:cubicBezTo>
                <a:cubicBezTo>
                  <a:pt x="4199467" y="2506811"/>
                  <a:pt x="4260850" y="2468711"/>
                  <a:pt x="4368800" y="2487761"/>
                </a:cubicBezTo>
                <a:cubicBezTo>
                  <a:pt x="4476750" y="2506811"/>
                  <a:pt x="4724400" y="2576661"/>
                  <a:pt x="4724400" y="2576661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3666067" y="4831676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799145" y="4709796"/>
            <a:ext cx="667223" cy="349345"/>
          </a:xfrm>
          <a:prstGeom prst="rightArrow">
            <a:avLst>
              <a:gd name="adj1" fmla="val 18193"/>
              <a:gd name="adj2" fmla="val 4384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2989082" y="4723158"/>
            <a:ext cx="667223" cy="349345"/>
          </a:xfrm>
          <a:prstGeom prst="rightArrow">
            <a:avLst>
              <a:gd name="adj1" fmla="val 18193"/>
              <a:gd name="adj2" fmla="val 4384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Emulators Approximate the Likelihood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535" y="1434728"/>
            <a:ext cx="3754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85900" y="1417638"/>
            <a:ext cx="12194" cy="3951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094" y="5136942"/>
            <a:ext cx="6185406" cy="50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2072" y="5187067"/>
            <a:ext cx="365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𝜃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86000" y="2566839"/>
            <a:ext cx="4724400" cy="2589361"/>
          </a:xfrm>
          <a:custGeom>
            <a:avLst/>
            <a:gdLst>
              <a:gd name="connsiteX0" fmla="*/ 0 w 4724400"/>
              <a:gd name="connsiteY0" fmla="*/ 2589361 h 2589361"/>
              <a:gd name="connsiteX1" fmla="*/ 469900 w 4724400"/>
              <a:gd name="connsiteY1" fmla="*/ 2462361 h 2589361"/>
              <a:gd name="connsiteX2" fmla="*/ 965200 w 4724400"/>
              <a:gd name="connsiteY2" fmla="*/ 2157561 h 2589361"/>
              <a:gd name="connsiteX3" fmla="*/ 1371600 w 4724400"/>
              <a:gd name="connsiteY3" fmla="*/ 1598761 h 2589361"/>
              <a:gd name="connsiteX4" fmla="*/ 1689100 w 4724400"/>
              <a:gd name="connsiteY4" fmla="*/ 836761 h 2589361"/>
              <a:gd name="connsiteX5" fmla="*/ 1981200 w 4724400"/>
              <a:gd name="connsiteY5" fmla="*/ 227161 h 2589361"/>
              <a:gd name="connsiteX6" fmla="*/ 2311400 w 4724400"/>
              <a:gd name="connsiteY6" fmla="*/ 36661 h 2589361"/>
              <a:gd name="connsiteX7" fmla="*/ 2654300 w 4724400"/>
              <a:gd name="connsiteY7" fmla="*/ 36661 h 2589361"/>
              <a:gd name="connsiteX8" fmla="*/ 2895600 w 4724400"/>
              <a:gd name="connsiteY8" fmla="*/ 417661 h 2589361"/>
              <a:gd name="connsiteX9" fmla="*/ 3086100 w 4724400"/>
              <a:gd name="connsiteY9" fmla="*/ 989161 h 2589361"/>
              <a:gd name="connsiteX10" fmla="*/ 3263900 w 4724400"/>
              <a:gd name="connsiteY10" fmla="*/ 1636861 h 2589361"/>
              <a:gd name="connsiteX11" fmla="*/ 3632200 w 4724400"/>
              <a:gd name="connsiteY11" fmla="*/ 2221061 h 2589361"/>
              <a:gd name="connsiteX12" fmla="*/ 4076700 w 4724400"/>
              <a:gd name="connsiteY12" fmla="*/ 2462361 h 2589361"/>
              <a:gd name="connsiteX13" fmla="*/ 4368800 w 4724400"/>
              <a:gd name="connsiteY13" fmla="*/ 2487761 h 2589361"/>
              <a:gd name="connsiteX14" fmla="*/ 4724400 w 4724400"/>
              <a:gd name="connsiteY14" fmla="*/ 2576661 h 258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4400" h="2589361">
                <a:moveTo>
                  <a:pt x="0" y="2589361"/>
                </a:moveTo>
                <a:cubicBezTo>
                  <a:pt x="154516" y="2561844"/>
                  <a:pt x="309033" y="2534328"/>
                  <a:pt x="469900" y="2462361"/>
                </a:cubicBezTo>
                <a:cubicBezTo>
                  <a:pt x="630767" y="2390394"/>
                  <a:pt x="814917" y="2301494"/>
                  <a:pt x="965200" y="2157561"/>
                </a:cubicBezTo>
                <a:cubicBezTo>
                  <a:pt x="1115483" y="2013628"/>
                  <a:pt x="1250950" y="1818894"/>
                  <a:pt x="1371600" y="1598761"/>
                </a:cubicBezTo>
                <a:cubicBezTo>
                  <a:pt x="1492250" y="1378628"/>
                  <a:pt x="1587500" y="1065361"/>
                  <a:pt x="1689100" y="836761"/>
                </a:cubicBezTo>
                <a:cubicBezTo>
                  <a:pt x="1790700" y="608161"/>
                  <a:pt x="1877483" y="360511"/>
                  <a:pt x="1981200" y="227161"/>
                </a:cubicBezTo>
                <a:cubicBezTo>
                  <a:pt x="2084917" y="93811"/>
                  <a:pt x="2199217" y="68411"/>
                  <a:pt x="2311400" y="36661"/>
                </a:cubicBezTo>
                <a:cubicBezTo>
                  <a:pt x="2423583" y="4911"/>
                  <a:pt x="2556933" y="-26839"/>
                  <a:pt x="2654300" y="36661"/>
                </a:cubicBezTo>
                <a:cubicBezTo>
                  <a:pt x="2751667" y="100161"/>
                  <a:pt x="2823633" y="258911"/>
                  <a:pt x="2895600" y="417661"/>
                </a:cubicBezTo>
                <a:cubicBezTo>
                  <a:pt x="2967567" y="576411"/>
                  <a:pt x="3024717" y="785961"/>
                  <a:pt x="3086100" y="989161"/>
                </a:cubicBezTo>
                <a:cubicBezTo>
                  <a:pt x="3147483" y="1192361"/>
                  <a:pt x="3172883" y="1431544"/>
                  <a:pt x="3263900" y="1636861"/>
                </a:cubicBezTo>
                <a:cubicBezTo>
                  <a:pt x="3354917" y="1842178"/>
                  <a:pt x="3496733" y="2083478"/>
                  <a:pt x="3632200" y="2221061"/>
                </a:cubicBezTo>
                <a:cubicBezTo>
                  <a:pt x="3767667" y="2358644"/>
                  <a:pt x="3953933" y="2417911"/>
                  <a:pt x="4076700" y="2462361"/>
                </a:cubicBezTo>
                <a:cubicBezTo>
                  <a:pt x="4199467" y="2506811"/>
                  <a:pt x="4260850" y="2468711"/>
                  <a:pt x="4368800" y="2487761"/>
                </a:cubicBezTo>
                <a:cubicBezTo>
                  <a:pt x="4476750" y="2506811"/>
                  <a:pt x="4724400" y="2576661"/>
                  <a:pt x="4724400" y="2576661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4770866" y="3809792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4819994" y="4562822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4813988" y="4186307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4223425" y="3818708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4260505" y="4546469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H="1">
            <a:off x="4242451" y="4175602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4832524" y="4907082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3849162" y="4562822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flipH="1">
            <a:off x="5390495" y="4896809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3848909" y="4175602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H="1">
            <a:off x="2841979" y="4924869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3347325" y="4922285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flipH="1">
            <a:off x="3345483" y="4606110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flipH="1">
            <a:off x="3849162" y="4912312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>
            <a:off x="4260323" y="4915838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>
            <a:off x="5898916" y="4902569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5386328" y="4546469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>
            <a:off x="5385525" y="4152364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6373857" y="4902569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4770866" y="3401046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4752330" y="2968560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4236389" y="3378104"/>
            <a:ext cx="123316" cy="1233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93" y="1175115"/>
            <a:ext cx="6273112" cy="11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Helvetica Neue"/>
                <a:cs typeface="Helvetica Neue"/>
              </a:rPr>
              <a:t>Emulators Approximate the Likelihood</a:t>
            </a:r>
            <a:endParaRPr lang="en-US" sz="3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85900" y="1417638"/>
            <a:ext cx="12194" cy="3951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094" y="5136942"/>
            <a:ext cx="6185406" cy="50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72072" y="5187067"/>
            <a:ext cx="365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𝜃</a:t>
            </a:r>
            <a:endParaRPr lang="en-US" sz="2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1960138" y="4989662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93" y="1175115"/>
            <a:ext cx="6273112" cy="1153774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 flipH="1">
            <a:off x="2877201" y="4968499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3934985" y="4965698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5182251" y="4944406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flipH="1">
            <a:off x="6363351" y="4919594"/>
            <a:ext cx="123316" cy="123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13026" y="2057011"/>
            <a:ext cx="153484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Training Set</a:t>
            </a:r>
            <a:endParaRPr lang="en-US" sz="200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4196</TotalTime>
  <Words>550</Words>
  <Application>Microsoft Macintosh PowerPoint</Application>
  <PresentationFormat>On-screen Show (4:3)</PresentationFormat>
  <Paragraphs>212</Paragraphs>
  <Slides>28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Helvetica Neue</vt:lpstr>
      <vt:lpstr>Arial</vt:lpstr>
      <vt:lpstr>Office Theme</vt:lpstr>
      <vt:lpstr>PowerPoint Presentation</vt:lpstr>
      <vt:lpstr>How do we interpret a 21cm power spectrum detection?</vt:lpstr>
      <vt:lpstr>How do we interpret a 21cm power spectrum detection?</vt:lpstr>
      <vt:lpstr>How do we interpret a 21cm power spectrum detection?</vt:lpstr>
      <vt:lpstr>How do we interpret a 21cm power spectrum detection?</vt:lpstr>
      <vt:lpstr>Emulators Approximate the Likelihood</vt:lpstr>
      <vt:lpstr>Emulators Approximate the Likelihood</vt:lpstr>
      <vt:lpstr>Emulators Approximate the Likelihood</vt:lpstr>
      <vt:lpstr>Emulators Approximate the Likelihood</vt:lpstr>
      <vt:lpstr>Emulators Approximate the Likelihood</vt:lpstr>
      <vt:lpstr>Emulators Approximate the Likelihood</vt:lpstr>
      <vt:lpstr>Emulators Approximate the Likelihood</vt:lpstr>
      <vt:lpstr>Emulators Approximate the Likelihood</vt:lpstr>
      <vt:lpstr>Emulators Approximate the Likelihood</vt:lpstr>
      <vt:lpstr>PowerPoint Presentation</vt:lpstr>
      <vt:lpstr>Training on EoR Simulations</vt:lpstr>
      <vt:lpstr>Parameters of Interest</vt:lpstr>
      <vt:lpstr>Emulation of Power Spectra at Percent-Level Accuracy</vt:lpstr>
      <vt:lpstr>Emulation of Power Spectra at Percent-Level Accuracy</vt:lpstr>
      <vt:lpstr>HERA331 Power Spectrum Mock Observation</vt:lpstr>
      <vt:lpstr>PowerPoint Presentation</vt:lpstr>
      <vt:lpstr>HERA Joint Posterior Distribution</vt:lpstr>
      <vt:lpstr>HERA Marginalized Posterior Widths</vt:lpstr>
      <vt:lpstr>Take-Away Points</vt:lpstr>
      <vt:lpstr>Gaining Intuition</vt:lpstr>
      <vt:lpstr>Emulation of Power Spectra at Percent-Level Accuracy</vt:lpstr>
      <vt:lpstr>Emulation of Power Spectra at Percent-Level Accuracy</vt:lpstr>
      <vt:lpstr>Emulation of Power Spectra at Percent-Level Accuracy</vt:lpstr>
    </vt:vector>
  </TitlesOfParts>
  <Company>University of Michigan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21cm Cosmology with Emulators</dc:title>
  <dc:creator>Nicholas Kern</dc:creator>
  <cp:lastModifiedBy>nkern</cp:lastModifiedBy>
  <cp:revision>249</cp:revision>
  <dcterms:created xsi:type="dcterms:W3CDTF">2016-11-13T18:29:56Z</dcterms:created>
  <dcterms:modified xsi:type="dcterms:W3CDTF">2016-12-08T16:42:02Z</dcterms:modified>
</cp:coreProperties>
</file>