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75" r:id="rId2"/>
    <p:sldId id="337" r:id="rId3"/>
    <p:sldId id="336" r:id="rId4"/>
    <p:sldId id="344" r:id="rId5"/>
    <p:sldId id="331" r:id="rId6"/>
    <p:sldId id="306" r:id="rId7"/>
    <p:sldId id="310" r:id="rId8"/>
    <p:sldId id="414" r:id="rId9"/>
    <p:sldId id="290" r:id="rId10"/>
    <p:sldId id="295" r:id="rId11"/>
    <p:sldId id="296" r:id="rId12"/>
    <p:sldId id="332" r:id="rId13"/>
    <p:sldId id="413" r:id="rId14"/>
    <p:sldId id="342" r:id="rId15"/>
    <p:sldId id="343" r:id="rId16"/>
    <p:sldId id="341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C0024"/>
    <a:srgbClr val="FDB009"/>
    <a:srgbClr val="00C800"/>
    <a:srgbClr val="00FF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663" autoAdjust="0"/>
  </p:normalViewPr>
  <p:slideViewPr>
    <p:cSldViewPr snapToGrid="0" snapToObjects="1">
      <p:cViewPr>
        <p:scale>
          <a:sx n="81" d="100"/>
          <a:sy n="81" d="100"/>
        </p:scale>
        <p:origin x="360" y="-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54A5D4-FDE7-0341-BC62-62C2311C2186}" type="datetimeFigureOut">
              <a:rPr lang="en-US" smtClean="0"/>
              <a:t>12/8/16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349171-6E44-6D47-BDAA-D07216848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66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349171-6E44-6D47-BDAA-D072168489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69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050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0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9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5600"/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227578230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152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A5002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C000"/>
                </a:solidFill>
              </a:defRPr>
            </a:lvl1pPr>
            <a:lvl2pPr>
              <a:defRPr sz="2400">
                <a:solidFill>
                  <a:srgbClr val="FFC000"/>
                </a:solidFill>
              </a:defRPr>
            </a:lvl2pPr>
            <a:lvl3pPr>
              <a:defRPr sz="2000">
                <a:solidFill>
                  <a:srgbClr val="FFC000"/>
                </a:solidFill>
              </a:defRPr>
            </a:lvl3pPr>
            <a:lvl4pPr>
              <a:defRPr sz="1800">
                <a:solidFill>
                  <a:srgbClr val="FFC000"/>
                </a:solidFill>
              </a:defRPr>
            </a:lvl4pPr>
            <a:lvl5pPr>
              <a:defRPr sz="1800">
                <a:solidFill>
                  <a:srgbClr val="FFC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FFC000"/>
                </a:solidFill>
              </a:defRPr>
            </a:lvl1pPr>
            <a:lvl2pPr>
              <a:defRPr sz="2400">
                <a:solidFill>
                  <a:srgbClr val="FFC000"/>
                </a:solidFill>
              </a:defRPr>
            </a:lvl2pPr>
            <a:lvl3pPr>
              <a:defRPr sz="2000">
                <a:solidFill>
                  <a:srgbClr val="FFC000"/>
                </a:solidFill>
              </a:defRPr>
            </a:lvl3pPr>
            <a:lvl4pPr>
              <a:defRPr sz="1800">
                <a:solidFill>
                  <a:srgbClr val="FFC000"/>
                </a:solidFill>
              </a:defRPr>
            </a:lvl4pPr>
            <a:lvl5pPr>
              <a:defRPr sz="1800">
                <a:solidFill>
                  <a:srgbClr val="FFC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164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96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62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45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13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D28C4-99FF-8144-AB3A-1EB30691838C}" type="datetimeFigureOut">
              <a:rPr lang="en-US" smtClean="0"/>
              <a:pPr/>
              <a:t>12/8/16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A6EB2-F2EA-F44A-9D6D-90CB94167D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17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FFC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C000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C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C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C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C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Relationship Id="rId3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gif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g"/><Relationship Id="rId8" Type="http://schemas.openxmlformats.org/officeDocument/2006/relationships/image" Target="../media/image8.png"/><Relationship Id="rId9" Type="http://schemas.openxmlformats.org/officeDocument/2006/relationships/image" Target="../media/image9.gif"/><Relationship Id="rId10" Type="http://schemas.openxmlformats.org/officeDocument/2006/relationships/image" Target="../media/image10.png"/><Relationship Id="rId11" Type="http://schemas.openxmlformats.org/officeDocument/2006/relationships/image" Target="../media/image11.jp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1.png"/><Relationship Id="rId12" Type="http://schemas.openxmlformats.org/officeDocument/2006/relationships/image" Target="../media/image22.gif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102" y="298153"/>
            <a:ext cx="8685428" cy="1143000"/>
          </a:xfrm>
        </p:spPr>
        <p:txBody>
          <a:bodyPr>
            <a:noAutofit/>
          </a:bodyPr>
          <a:lstStyle/>
          <a:p>
            <a:r>
              <a:rPr lang="en-US" sz="3200" dirty="0">
                <a:latin typeface="PT Serif"/>
                <a:cs typeface="PT Serif"/>
              </a:rPr>
              <a:t>Designing Next-Generation Instruments to Enable Detection of the Epoch of </a:t>
            </a:r>
            <a:r>
              <a:rPr lang="en-US" sz="3200" dirty="0" err="1" smtClean="0">
                <a:latin typeface="PT Serif"/>
                <a:cs typeface="PT Serif"/>
              </a:rPr>
              <a:t>Reionization</a:t>
            </a:r>
            <a:endParaRPr lang="en-US" sz="3200" dirty="0">
              <a:solidFill>
                <a:srgbClr val="BC0024"/>
              </a:solidFill>
              <a:latin typeface="PT Serif"/>
              <a:cs typeface="PT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12419" y="5009444"/>
            <a:ext cx="515578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BC0024"/>
                </a:solidFill>
                <a:latin typeface="PT Serif"/>
                <a:cs typeface="PT Serif"/>
              </a:rPr>
              <a:t>Nithyanandan</a:t>
            </a:r>
            <a:r>
              <a:rPr lang="en-US" sz="3200" dirty="0" smtClean="0">
                <a:solidFill>
                  <a:srgbClr val="BC0024"/>
                </a:solidFill>
                <a:latin typeface="PT Serif"/>
                <a:cs typeface="PT Serif"/>
              </a:rPr>
              <a:t> </a:t>
            </a:r>
            <a:r>
              <a:rPr lang="en-US" sz="3200" dirty="0" err="1" smtClean="0">
                <a:solidFill>
                  <a:srgbClr val="BC0024"/>
                </a:solidFill>
                <a:latin typeface="PT Serif"/>
                <a:cs typeface="PT Serif"/>
              </a:rPr>
              <a:t>Thyagarajan</a:t>
            </a:r>
            <a:r>
              <a:rPr lang="en-US" sz="3200" dirty="0">
                <a:solidFill>
                  <a:srgbClr val="BC0024"/>
                </a:solidFill>
                <a:latin typeface="PT Serif"/>
                <a:cs typeface="PT Serif"/>
              </a:rPr>
              <a:t> </a:t>
            </a:r>
            <a:endParaRPr lang="en-US" sz="3200" dirty="0" smtClean="0">
              <a:solidFill>
                <a:srgbClr val="BC0024"/>
              </a:solidFill>
              <a:latin typeface="PT Serif"/>
              <a:cs typeface="PT Serif"/>
            </a:endParaRPr>
          </a:p>
          <a:p>
            <a:pPr algn="ctr"/>
            <a:r>
              <a:rPr lang="en-US" sz="3200" dirty="0" smtClean="0">
                <a:solidFill>
                  <a:srgbClr val="BC0024"/>
                </a:solidFill>
                <a:latin typeface="PT Serif"/>
                <a:cs typeface="PT Serif"/>
              </a:rPr>
              <a:t>(Arizona State University)</a:t>
            </a:r>
          </a:p>
          <a:p>
            <a:pPr algn="ctr"/>
            <a:r>
              <a:rPr lang="en-US" sz="3200" dirty="0" smtClean="0">
                <a:solidFill>
                  <a:srgbClr val="BC0024"/>
                </a:solidFill>
                <a:latin typeface="PT Serif"/>
                <a:cs typeface="PT Serif"/>
              </a:rPr>
              <a:t>HERA+, MWA+</a:t>
            </a:r>
            <a:endParaRPr lang="en-US" sz="3200" dirty="0">
              <a:solidFill>
                <a:srgbClr val="BC0024"/>
              </a:solidFill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96080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64" y="19580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A50021"/>
                </a:solidFill>
              </a:rPr>
              <a:t>Model-Data Agree well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7960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0586"/>
            <a:ext cx="4640265" cy="4342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0264" y="1390586"/>
            <a:ext cx="4503735" cy="43429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47401" y="5817242"/>
            <a:ext cx="32592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DB009"/>
                </a:solidFill>
              </a:rPr>
              <a:t>Thyagarajan</a:t>
            </a:r>
            <a:r>
              <a:rPr lang="en-US" sz="2400" dirty="0" smtClean="0">
                <a:solidFill>
                  <a:srgbClr val="FDB009"/>
                </a:solidFill>
              </a:rPr>
              <a:t> et al. 2015b</a:t>
            </a:r>
            <a:endParaRPr lang="en-US" sz="2400" dirty="0">
              <a:solidFill>
                <a:srgbClr val="FDB0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07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96" y="85446"/>
            <a:ext cx="9045221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A50021"/>
                </a:solidFill>
                <a:latin typeface="PT Serif"/>
                <a:cs typeface="PT Serif"/>
              </a:rPr>
              <a:t>Impact of Wide-Field Foregrounds – “Pitchfork” effect </a:t>
            </a:r>
            <a:endParaRPr lang="en-US" sz="3600" dirty="0">
              <a:solidFill>
                <a:srgbClr val="A50021"/>
              </a:solidFill>
              <a:latin typeface="PT Serif"/>
              <a:cs typeface="PT Serif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1851"/>
            <a:ext cx="4583707" cy="4332633"/>
          </a:xfrm>
          <a:prstGeom prst="rect">
            <a:avLst/>
          </a:prstGeom>
        </p:spPr>
      </p:pic>
      <p:pic>
        <p:nvPicPr>
          <p:cNvPr id="7" name="Content Placeholder 6" descr="delta_array_multi_baseline_CLEAN_noiseless_visibilities_0.3m_ground_custom_gaussian_FG_model_csm_all_sky_nside_64_Tsys_95.0K_185.0_MHz_30.7_MHz_bhw2.0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" r="-18"/>
          <a:stretch/>
        </p:blipFill>
        <p:spPr>
          <a:xfrm>
            <a:off x="4583707" y="1412639"/>
            <a:ext cx="4560293" cy="4351845"/>
          </a:xfrm>
        </p:spPr>
      </p:pic>
      <p:sp>
        <p:nvSpPr>
          <p:cNvPr id="8" name="TextBox 7"/>
          <p:cNvSpPr txBox="1"/>
          <p:nvPr/>
        </p:nvSpPr>
        <p:spPr>
          <a:xfrm>
            <a:off x="692056" y="5764484"/>
            <a:ext cx="2037526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PT Serif"/>
                <a:cs typeface="PT Serif"/>
              </a:rPr>
              <a:t>Diffuse Emission</a:t>
            </a:r>
            <a:endParaRPr lang="en-US" b="1" dirty="0">
              <a:solidFill>
                <a:srgbClr val="FFC000"/>
              </a:solidFill>
              <a:latin typeface="PT Serif"/>
              <a:cs typeface="PT 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97684" y="5785749"/>
            <a:ext cx="1928843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  <a:latin typeface="PT Serif"/>
                <a:cs typeface="PT Serif"/>
              </a:rPr>
              <a:t>Point sources</a:t>
            </a:r>
            <a:endParaRPr lang="en-US" b="1" dirty="0">
              <a:solidFill>
                <a:srgbClr val="FFC000"/>
              </a:solidFill>
              <a:latin typeface="PT Serif"/>
              <a:cs typeface="PT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08909" y="5845266"/>
            <a:ext cx="3386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BC0024"/>
                </a:solidFill>
                <a:latin typeface="PT Serif"/>
                <a:cs typeface="PT Serif"/>
              </a:rPr>
              <a:t>Thyagarajan</a:t>
            </a:r>
            <a:r>
              <a:rPr lang="en-US" sz="2000" b="1" dirty="0" smtClean="0">
                <a:solidFill>
                  <a:srgbClr val="BC0024"/>
                </a:solidFill>
                <a:latin typeface="PT Serif"/>
                <a:cs typeface="PT Serif"/>
              </a:rPr>
              <a:t> et al. (2015a)</a:t>
            </a:r>
            <a:endParaRPr lang="en-US" sz="2000" b="1" dirty="0">
              <a:solidFill>
                <a:srgbClr val="BC0024"/>
              </a:solidFill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5868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282"/>
            <a:ext cx="8229600" cy="611074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BC0024"/>
                </a:solidFill>
                <a:latin typeface="PT Serif"/>
                <a:cs typeface="PT Serif"/>
              </a:rPr>
              <a:t>Mitigation of systematics via Antenna Geometry</a:t>
            </a:r>
            <a:endParaRPr lang="en-US" sz="3200" dirty="0">
              <a:solidFill>
                <a:srgbClr val="BC0024"/>
              </a:solidFill>
              <a:latin typeface="PT Serif"/>
              <a:cs typeface="PT Serif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879" b="-598"/>
          <a:stretch/>
        </p:blipFill>
        <p:spPr>
          <a:xfrm>
            <a:off x="83545" y="621207"/>
            <a:ext cx="8998724" cy="195525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18" y="2576459"/>
            <a:ext cx="9082269" cy="3952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60937" y="6138019"/>
            <a:ext cx="3386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BC0024"/>
                </a:solidFill>
                <a:latin typeface="PT Serif"/>
                <a:cs typeface="PT Serif"/>
              </a:rPr>
              <a:t>Thyagarajan</a:t>
            </a:r>
            <a:r>
              <a:rPr lang="en-US" sz="2000" b="1" dirty="0" smtClean="0">
                <a:solidFill>
                  <a:srgbClr val="BC0024"/>
                </a:solidFill>
                <a:latin typeface="PT Serif"/>
                <a:cs typeface="PT Serif"/>
              </a:rPr>
              <a:t> et al. (2015a)</a:t>
            </a:r>
            <a:endParaRPr lang="en-US" sz="2000" b="1" dirty="0">
              <a:solidFill>
                <a:srgbClr val="BC0024"/>
              </a:solidFill>
              <a:latin typeface="PT Serif"/>
              <a:cs typeface="PT 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5025" y="5312024"/>
            <a:ext cx="40831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DB009"/>
                </a:solidFill>
                <a:latin typeface="PT Serif"/>
                <a:cs typeface="PT Serif"/>
              </a:rPr>
              <a:t>Foreground spillover from </a:t>
            </a:r>
          </a:p>
          <a:p>
            <a:pPr algn="ctr"/>
            <a:r>
              <a:rPr lang="en-US" sz="2400" dirty="0" smtClean="0">
                <a:solidFill>
                  <a:srgbClr val="FDB009"/>
                </a:solidFill>
                <a:latin typeface="PT Serif"/>
                <a:cs typeface="PT Serif"/>
              </a:rPr>
              <a:t>Pitchfork drops significantly</a:t>
            </a:r>
            <a:endParaRPr lang="en-US" sz="2400" dirty="0">
              <a:solidFill>
                <a:srgbClr val="FDB009"/>
              </a:solidFill>
              <a:latin typeface="PT Serif"/>
              <a:cs typeface="PT Serif"/>
            </a:endParaRPr>
          </a:p>
        </p:txBody>
      </p:sp>
      <p:sp>
        <p:nvSpPr>
          <p:cNvPr id="10" name="Right Arrow 9"/>
          <p:cNvSpPr/>
          <p:nvPr/>
        </p:nvSpPr>
        <p:spPr>
          <a:xfrm rot="12735228">
            <a:off x="1076202" y="5388476"/>
            <a:ext cx="978408" cy="155222"/>
          </a:xfrm>
          <a:prstGeom prst="rightArrow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erif"/>
              <a:cs typeface="PT Serif"/>
            </a:endParaRPr>
          </a:p>
        </p:txBody>
      </p:sp>
      <p:sp>
        <p:nvSpPr>
          <p:cNvPr id="14" name="Right Arrow 13"/>
          <p:cNvSpPr/>
          <p:nvPr/>
        </p:nvSpPr>
        <p:spPr>
          <a:xfrm rot="17673051">
            <a:off x="5275080" y="5383017"/>
            <a:ext cx="737516" cy="129679"/>
          </a:xfrm>
          <a:prstGeom prst="rightArrow">
            <a:avLst/>
          </a:prstGeom>
          <a:solidFill>
            <a:srgbClr val="FF0000"/>
          </a:solidFill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T Serif"/>
              <a:cs typeface="PT Serif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7177" y="3406031"/>
            <a:ext cx="1453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T Serif"/>
                <a:cs typeface="PT Serif"/>
              </a:rPr>
              <a:t>(e.g. PAPER)</a:t>
            </a:r>
            <a:endParaRPr lang="en-US" dirty="0">
              <a:solidFill>
                <a:schemeClr val="bg1"/>
              </a:solidFill>
              <a:latin typeface="PT Serif"/>
              <a:cs typeface="PT Se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7418" y="3429499"/>
            <a:ext cx="1308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T Serif"/>
                <a:cs typeface="PT Serif"/>
              </a:rPr>
              <a:t>(e.g. MWA)</a:t>
            </a:r>
            <a:endParaRPr lang="en-US" dirty="0">
              <a:solidFill>
                <a:schemeClr val="bg1"/>
              </a:solidFill>
              <a:latin typeface="PT Serif"/>
              <a:cs typeface="PT Se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54692" y="3398139"/>
            <a:ext cx="1363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T Serif"/>
                <a:cs typeface="PT Serif"/>
              </a:rPr>
              <a:t>(e.g. HERA)</a:t>
            </a:r>
            <a:endParaRPr lang="en-US" dirty="0">
              <a:solidFill>
                <a:schemeClr val="bg1"/>
              </a:solidFill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227578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582"/>
            <a:ext cx="8229600" cy="817566"/>
          </a:xfrm>
        </p:spPr>
        <p:txBody>
          <a:bodyPr/>
          <a:lstStyle/>
          <a:p>
            <a:r>
              <a:rPr lang="en-US" dirty="0" smtClean="0">
                <a:solidFill>
                  <a:srgbClr val="BC0024"/>
                </a:solidFill>
              </a:rPr>
              <a:t>HERA Example</a:t>
            </a:r>
            <a:endParaRPr lang="en-US" dirty="0">
              <a:solidFill>
                <a:srgbClr val="BC002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765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HERA (Hydrogen Epoch of </a:t>
            </a:r>
            <a:r>
              <a:rPr lang="en-US" dirty="0" err="1"/>
              <a:t>Reionization</a:t>
            </a:r>
            <a:r>
              <a:rPr lang="en-US" dirty="0"/>
              <a:t> Array)</a:t>
            </a:r>
          </a:p>
          <a:p>
            <a:pPr lvl="1"/>
            <a:r>
              <a:rPr lang="en-US" dirty="0"/>
              <a:t>B = 100MHz</a:t>
            </a:r>
          </a:p>
          <a:p>
            <a:pPr lvl="1"/>
            <a:r>
              <a:rPr lang="en-US" dirty="0"/>
              <a:t>1024 channels </a:t>
            </a:r>
          </a:p>
          <a:p>
            <a:pPr lvl="1"/>
            <a:r>
              <a:rPr lang="en-US" dirty="0"/>
              <a:t>~100 kHz channels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14m dishes</a:t>
            </a:r>
            <a:endParaRPr lang="en-US" dirty="0"/>
          </a:p>
          <a:p>
            <a:pPr lvl="1"/>
            <a:r>
              <a:rPr lang="en-US" dirty="0" err="1"/>
              <a:t>FoV</a:t>
            </a:r>
            <a:r>
              <a:rPr lang="en-US" dirty="0"/>
              <a:t> ~ 10 deg. </a:t>
            </a:r>
            <a:r>
              <a:rPr lang="en-US" dirty="0" smtClean="0"/>
              <a:t>at 150 MHz</a:t>
            </a:r>
            <a:endParaRPr lang="en-US" dirty="0"/>
          </a:p>
          <a:p>
            <a:pPr lvl="1"/>
            <a:r>
              <a:rPr lang="en-US" dirty="0"/>
              <a:t>Compact hexagonal array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78" y="4882735"/>
            <a:ext cx="4635288" cy="1975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4104" y="1319396"/>
            <a:ext cx="3888340" cy="21519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4104" y="4778820"/>
            <a:ext cx="3976507" cy="207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203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-70322"/>
            <a:ext cx="8763817" cy="681836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BC0024"/>
                </a:solidFill>
                <a:latin typeface="PT Serif"/>
                <a:cs typeface="PT Serif"/>
              </a:rPr>
              <a:t>Effects of Beam Chromaticity</a:t>
            </a:r>
            <a:endParaRPr lang="en-US" sz="3800" dirty="0">
              <a:solidFill>
                <a:srgbClr val="BC0024"/>
              </a:solidFill>
              <a:latin typeface="PT Serif"/>
              <a:cs typeface="PT Serif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188" b="-28"/>
          <a:stretch/>
        </p:blipFill>
        <p:spPr>
          <a:xfrm>
            <a:off x="190674" y="831029"/>
            <a:ext cx="8229600" cy="4139496"/>
          </a:xfrm>
        </p:spPr>
      </p:pic>
      <p:sp>
        <p:nvSpPr>
          <p:cNvPr id="8" name="TextBox 7"/>
          <p:cNvSpPr txBox="1"/>
          <p:nvPr/>
        </p:nvSpPr>
        <p:spPr>
          <a:xfrm rot="16200000">
            <a:off x="7168229" y="2758094"/>
            <a:ext cx="3243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FDB009"/>
                </a:solidFill>
                <a:latin typeface="PT Serif"/>
                <a:cs typeface="PT Serif"/>
              </a:rPr>
              <a:t>Thyagarajan</a:t>
            </a:r>
            <a:r>
              <a:rPr lang="en-US" sz="2000" b="1" dirty="0" smtClean="0">
                <a:solidFill>
                  <a:srgbClr val="FDB009"/>
                </a:solidFill>
                <a:latin typeface="PT Serif"/>
                <a:cs typeface="PT Serif"/>
              </a:rPr>
              <a:t> et al. (2016)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674" y="5362529"/>
            <a:ext cx="878958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FDB009"/>
                </a:solidFill>
                <a:latin typeface="PT Serif"/>
                <a:cs typeface="PT Serif"/>
              </a:rPr>
              <a:t>Differences seen only due to spectral differences in Antenna beam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FDB009"/>
                </a:solidFill>
                <a:latin typeface="PT Serif"/>
                <a:cs typeface="PT Serif"/>
              </a:rPr>
              <a:t>Beam chromaticity worsens foreground contamination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>
                <a:solidFill>
                  <a:srgbClr val="FDB009"/>
                </a:solidFill>
                <a:latin typeface="PT Serif"/>
                <a:cs typeface="PT Serif"/>
              </a:rPr>
              <a:t>HERA aiming for such a robust element design</a:t>
            </a:r>
            <a:endParaRPr lang="en-US" sz="2200" dirty="0">
              <a:solidFill>
                <a:srgbClr val="FDB009"/>
              </a:solidFill>
              <a:latin typeface="PT Serif"/>
              <a:cs typeface="PT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67664" y="5015925"/>
            <a:ext cx="3898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PT Serif"/>
                <a:cs typeface="PT Serif"/>
              </a:rPr>
              <a:t>Simulated Chromatic HERA beam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PT Serif"/>
              <a:cs typeface="PT Se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5015925"/>
            <a:ext cx="308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PT Serif"/>
                <a:cs typeface="PT Serif"/>
              </a:rPr>
              <a:t>Uniform Disk Airy Pattern</a:t>
            </a:r>
            <a:endParaRPr lang="en-US" b="1" dirty="0">
              <a:solidFill>
                <a:srgbClr val="FF0000"/>
              </a:solidFill>
              <a:latin typeface="PT Serif"/>
              <a:cs typeface="PT Serif"/>
            </a:endParaRPr>
          </a:p>
        </p:txBody>
      </p:sp>
      <p:cxnSp>
        <p:nvCxnSpPr>
          <p:cNvPr id="12" name="Elbow Connector 11"/>
          <p:cNvCxnSpPr>
            <a:stCxn id="10" idx="1"/>
          </p:cNvCxnSpPr>
          <p:nvPr/>
        </p:nvCxnSpPr>
        <p:spPr>
          <a:xfrm rot="10800000">
            <a:off x="4342686" y="2336309"/>
            <a:ext cx="924979" cy="2864282"/>
          </a:xfrm>
          <a:prstGeom prst="bentConnector2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11" idx="3"/>
          </p:cNvCxnSpPr>
          <p:nvPr/>
        </p:nvCxnSpPr>
        <p:spPr>
          <a:xfrm flipV="1">
            <a:off x="3082030" y="2613120"/>
            <a:ext cx="53498" cy="2587471"/>
          </a:xfrm>
          <a:prstGeom prst="bentConnector2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4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1682"/>
            <a:ext cx="8229600" cy="948395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BC0024"/>
                </a:solidFill>
                <a:latin typeface="PT Serif"/>
                <a:cs typeface="PT Serif"/>
              </a:rPr>
              <a:t>EoR</a:t>
            </a:r>
            <a:r>
              <a:rPr lang="en-US" sz="3600" dirty="0" smtClean="0">
                <a:solidFill>
                  <a:srgbClr val="BC0024"/>
                </a:solidFill>
                <a:latin typeface="PT Serif"/>
                <a:cs typeface="PT Serif"/>
              </a:rPr>
              <a:t> Observing Window Efficiency</a:t>
            </a:r>
            <a:endParaRPr lang="en-US" sz="3600" dirty="0">
              <a:solidFill>
                <a:srgbClr val="BC0024"/>
              </a:solidFill>
              <a:latin typeface="PT Serif"/>
              <a:cs typeface="PT Serif"/>
            </a:endParaRPr>
          </a:p>
        </p:txBody>
      </p:sp>
      <p:pic>
        <p:nvPicPr>
          <p:cNvPr id="6" name="Content Placeholder 5" descr="fig6a.p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" b="16"/>
          <a:stretch/>
        </p:blipFill>
        <p:spPr>
          <a:xfrm>
            <a:off x="457200" y="1056998"/>
            <a:ext cx="4038600" cy="3230062"/>
          </a:xfrm>
        </p:spPr>
      </p:pic>
      <p:pic>
        <p:nvPicPr>
          <p:cNvPr id="7" name="Content Placeholder 6" descr="fig6d.pn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" b="16"/>
          <a:stretch/>
        </p:blipFill>
        <p:spPr>
          <a:xfrm>
            <a:off x="4648200" y="1056998"/>
            <a:ext cx="4038600" cy="3230062"/>
          </a:xfrm>
        </p:spPr>
      </p:pic>
      <p:sp>
        <p:nvSpPr>
          <p:cNvPr id="8" name="TextBox 7"/>
          <p:cNvSpPr txBox="1"/>
          <p:nvPr/>
        </p:nvSpPr>
        <p:spPr>
          <a:xfrm>
            <a:off x="1207180" y="4311973"/>
            <a:ext cx="2896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PT Serif"/>
                <a:cs typeface="PT Serif"/>
              </a:rPr>
              <a:t>150 MHz </a:t>
            </a:r>
            <a:r>
              <a:rPr lang="en-US" dirty="0" err="1" smtClean="0">
                <a:solidFill>
                  <a:schemeClr val="bg1"/>
                </a:solidFill>
                <a:latin typeface="PT Serif"/>
                <a:cs typeface="PT Serif"/>
              </a:rPr>
              <a:t>subband</a:t>
            </a:r>
            <a:r>
              <a:rPr lang="en-US" dirty="0" smtClean="0">
                <a:solidFill>
                  <a:schemeClr val="bg1"/>
                </a:solidFill>
                <a:latin typeface="PT Serif"/>
                <a:cs typeface="PT Serif"/>
              </a:rPr>
              <a:t> (z=8.47)</a:t>
            </a:r>
            <a:endParaRPr lang="en-US" dirty="0">
              <a:solidFill>
                <a:schemeClr val="bg1"/>
              </a:solidFill>
              <a:latin typeface="PT Serif"/>
              <a:cs typeface="PT 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0096" y="4287060"/>
            <a:ext cx="287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PT Serif"/>
                <a:cs typeface="PT Serif"/>
              </a:rPr>
              <a:t>170 MHz </a:t>
            </a:r>
            <a:r>
              <a:rPr lang="en-US" dirty="0" err="1" smtClean="0">
                <a:solidFill>
                  <a:srgbClr val="FFFFFF"/>
                </a:solidFill>
                <a:latin typeface="PT Serif"/>
                <a:cs typeface="PT Serif"/>
              </a:rPr>
              <a:t>subband</a:t>
            </a:r>
            <a:r>
              <a:rPr lang="en-US" dirty="0" smtClean="0">
                <a:solidFill>
                  <a:srgbClr val="FFFFFF"/>
                </a:solidFill>
                <a:latin typeface="PT Serif"/>
                <a:cs typeface="PT Serif"/>
              </a:rPr>
              <a:t> (z=7.36)</a:t>
            </a:r>
            <a:endParaRPr lang="en-US" dirty="0">
              <a:solidFill>
                <a:srgbClr val="FFFFFF"/>
              </a:solidFill>
              <a:latin typeface="PT Serif"/>
              <a:cs typeface="PT Se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1100" y="4923490"/>
            <a:ext cx="88735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DB009"/>
                </a:solidFill>
                <a:latin typeface="PT Serif"/>
                <a:cs typeface="PT Serif"/>
              </a:rPr>
              <a:t>All HERA baselines sensitive to </a:t>
            </a:r>
            <a:r>
              <a:rPr lang="en-US" dirty="0" err="1" smtClean="0">
                <a:solidFill>
                  <a:srgbClr val="FDB009"/>
                </a:solidFill>
                <a:latin typeface="PT Serif"/>
                <a:cs typeface="PT Serif"/>
              </a:rPr>
              <a:t>EoR</a:t>
            </a:r>
            <a:r>
              <a:rPr lang="en-US" dirty="0" smtClean="0">
                <a:solidFill>
                  <a:srgbClr val="FDB009"/>
                </a:solidFill>
                <a:latin typeface="PT Serif"/>
                <a:cs typeface="PT Serif"/>
              </a:rPr>
              <a:t> for most of observing window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DB009"/>
                </a:solidFill>
                <a:latin typeface="PT Serif"/>
                <a:cs typeface="PT Serif"/>
              </a:rPr>
              <a:t>Robust to different models and redshifts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DB009"/>
                </a:solidFill>
                <a:latin typeface="PT Serif"/>
                <a:cs typeface="PT Serif"/>
              </a:rPr>
              <a:t>HERA will have good control over instrumental systematics and foreground contamination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solidFill>
                  <a:srgbClr val="FDB009"/>
                </a:solidFill>
                <a:latin typeface="PT Serif"/>
                <a:cs typeface="PT Serif"/>
              </a:rPr>
              <a:t>Working on SKA point of view</a:t>
            </a:r>
            <a:endParaRPr lang="en-US" dirty="0">
              <a:solidFill>
                <a:srgbClr val="FDB009"/>
              </a:solidFill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50585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80082"/>
            <a:ext cx="8920593" cy="901357"/>
          </a:xfrm>
        </p:spPr>
        <p:txBody>
          <a:bodyPr>
            <a:normAutofit fontScale="90000"/>
          </a:bodyPr>
          <a:lstStyle/>
          <a:p>
            <a:r>
              <a:rPr lang="en-US" sz="3800" dirty="0" smtClean="0">
                <a:solidFill>
                  <a:srgbClr val="BC0024"/>
                </a:solidFill>
                <a:latin typeface="PT Serif"/>
                <a:cs typeface="PT Serif"/>
              </a:rPr>
              <a:t>Design Specs on Reflections in Instrument</a:t>
            </a:r>
            <a:endParaRPr lang="en-US" sz="3800" dirty="0">
              <a:solidFill>
                <a:srgbClr val="BC0024"/>
              </a:solidFill>
              <a:latin typeface="PT Serif"/>
              <a:cs typeface="PT Serif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565570" y="1192520"/>
            <a:ext cx="3515717" cy="533032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PT Serif"/>
                <a:cs typeface="PT Serif"/>
              </a:rPr>
              <a:t>Reflections inevitable in electrical systems</a:t>
            </a:r>
          </a:p>
          <a:p>
            <a:r>
              <a:rPr lang="en-US" dirty="0" smtClean="0">
                <a:latin typeface="PT Serif"/>
                <a:cs typeface="PT Serif"/>
              </a:rPr>
              <a:t>Reflections extend foregrounds and contamination in delay spectrum</a:t>
            </a:r>
          </a:p>
          <a:p>
            <a:r>
              <a:rPr lang="en-US" dirty="0" smtClean="0">
                <a:latin typeface="PT Serif"/>
                <a:cs typeface="PT Serif"/>
              </a:rPr>
              <a:t>Require reflected foregrounds to be below HI signal levels</a:t>
            </a:r>
          </a:p>
          <a:p>
            <a:r>
              <a:rPr lang="en-US" dirty="0" smtClean="0">
                <a:solidFill>
                  <a:srgbClr val="FDB009"/>
                </a:solidFill>
                <a:latin typeface="PT Serif"/>
                <a:cs typeface="PT Serif"/>
              </a:rPr>
              <a:t>HERA will aim for these specs</a:t>
            </a:r>
          </a:p>
          <a:p>
            <a:r>
              <a:rPr lang="en-US" dirty="0" smtClean="0">
                <a:solidFill>
                  <a:srgbClr val="FDB009"/>
                </a:solidFill>
                <a:latin typeface="PT Serif"/>
                <a:cs typeface="PT Serif"/>
              </a:rPr>
              <a:t>Similar study is ongoing for SKA (with de </a:t>
            </a:r>
            <a:r>
              <a:rPr lang="en-US" dirty="0" err="1" smtClean="0">
                <a:solidFill>
                  <a:srgbClr val="FDB009"/>
                </a:solidFill>
                <a:latin typeface="PT Serif"/>
                <a:cs typeface="PT Serif"/>
              </a:rPr>
              <a:t>Lera</a:t>
            </a:r>
            <a:r>
              <a:rPr lang="en-US" dirty="0" smtClean="0">
                <a:solidFill>
                  <a:srgbClr val="FDB009"/>
                </a:solidFill>
                <a:latin typeface="PT Serif"/>
                <a:cs typeface="PT Serif"/>
              </a:rPr>
              <a:t> </a:t>
            </a:r>
            <a:r>
              <a:rPr lang="en-US" dirty="0" err="1" smtClean="0">
                <a:solidFill>
                  <a:srgbClr val="FDB009"/>
                </a:solidFill>
                <a:latin typeface="PT Serif"/>
                <a:cs typeface="PT Serif"/>
              </a:rPr>
              <a:t>Acedo</a:t>
            </a:r>
            <a:r>
              <a:rPr lang="en-US" dirty="0" smtClean="0">
                <a:solidFill>
                  <a:srgbClr val="FDB009"/>
                </a:solidFill>
                <a:latin typeface="PT Serif"/>
                <a:cs typeface="PT Serif"/>
              </a:rPr>
              <a:t> et al., Cambridge)</a:t>
            </a:r>
            <a:endParaRPr lang="en-US" dirty="0">
              <a:solidFill>
                <a:srgbClr val="FDB009"/>
              </a:solidFill>
              <a:latin typeface="PT Serif"/>
              <a:cs typeface="PT Serif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7151" y="5164622"/>
            <a:ext cx="2937755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DB009"/>
                </a:solidFill>
                <a:latin typeface="PT Serif"/>
                <a:cs typeface="PT Serif"/>
              </a:rPr>
              <a:t>Thyagarajan</a:t>
            </a:r>
            <a:r>
              <a:rPr lang="en-US" b="1" dirty="0" smtClean="0">
                <a:solidFill>
                  <a:srgbClr val="FDB009"/>
                </a:solidFill>
                <a:latin typeface="PT Serif"/>
                <a:cs typeface="PT Serif"/>
              </a:rPr>
              <a:t> et al. (2016) </a:t>
            </a:r>
            <a:endParaRPr lang="en-US" b="1" dirty="0">
              <a:solidFill>
                <a:srgbClr val="FDB009"/>
              </a:solidFill>
              <a:latin typeface="PT Serif"/>
              <a:cs typeface="PT Serif"/>
            </a:endParaRPr>
          </a:p>
          <a:p>
            <a:pPr algn="ctr"/>
            <a:r>
              <a:rPr lang="en-US" b="1" dirty="0" err="1" smtClean="0">
                <a:solidFill>
                  <a:srgbClr val="FDB009"/>
                </a:solidFill>
                <a:latin typeface="PT Serif"/>
                <a:cs typeface="PT Serif"/>
              </a:rPr>
              <a:t>Ewall-Wice</a:t>
            </a:r>
            <a:r>
              <a:rPr lang="en-US" b="1" dirty="0" smtClean="0">
                <a:solidFill>
                  <a:srgbClr val="FDB009"/>
                </a:solidFill>
                <a:latin typeface="PT Serif"/>
                <a:cs typeface="PT Serif"/>
              </a:rPr>
              <a:t> et al. (2016)</a:t>
            </a:r>
          </a:p>
          <a:p>
            <a:pPr algn="ctr"/>
            <a:r>
              <a:rPr lang="en-US" b="1" dirty="0" err="1" smtClean="0">
                <a:solidFill>
                  <a:srgbClr val="FDB009"/>
                </a:solidFill>
                <a:latin typeface="PT Serif"/>
                <a:cs typeface="PT Serif"/>
              </a:rPr>
              <a:t>Neben</a:t>
            </a:r>
            <a:r>
              <a:rPr lang="en-US" b="1" dirty="0" smtClean="0">
                <a:solidFill>
                  <a:srgbClr val="FDB009"/>
                </a:solidFill>
                <a:latin typeface="PT Serif"/>
                <a:cs typeface="PT Serif"/>
              </a:rPr>
              <a:t> et al. (2016)</a:t>
            </a:r>
          </a:p>
          <a:p>
            <a:pPr algn="ctr"/>
            <a:r>
              <a:rPr lang="en-US" b="1" dirty="0" err="1">
                <a:solidFill>
                  <a:srgbClr val="FDB009"/>
                </a:solidFill>
                <a:latin typeface="PT Serif"/>
                <a:cs typeface="PT Serif"/>
              </a:rPr>
              <a:t>Patra</a:t>
            </a:r>
            <a:r>
              <a:rPr lang="en-US" b="1" dirty="0">
                <a:solidFill>
                  <a:srgbClr val="FDB009"/>
                </a:solidFill>
                <a:latin typeface="PT Serif"/>
                <a:cs typeface="PT Serif"/>
              </a:rPr>
              <a:t> et al. (2016</a:t>
            </a:r>
            <a:r>
              <a:rPr lang="en-US" b="1" dirty="0" smtClean="0">
                <a:solidFill>
                  <a:srgbClr val="FDB009"/>
                </a:solidFill>
                <a:latin typeface="PT Serif"/>
                <a:cs typeface="PT Serif"/>
              </a:rPr>
              <a:t>)</a:t>
            </a:r>
            <a:endParaRPr lang="en-US" b="1" dirty="0">
              <a:solidFill>
                <a:srgbClr val="FDB009"/>
              </a:solidFill>
              <a:latin typeface="PT Serif"/>
              <a:cs typeface="PT Serif"/>
            </a:endParaRPr>
          </a:p>
          <a:p>
            <a:pPr algn="ctr"/>
            <a:r>
              <a:rPr lang="en-US" b="1" dirty="0" err="1">
                <a:solidFill>
                  <a:srgbClr val="FDB009"/>
                </a:solidFill>
                <a:latin typeface="PT Serif"/>
                <a:cs typeface="PT Serif"/>
              </a:rPr>
              <a:t>DeBeor</a:t>
            </a:r>
            <a:r>
              <a:rPr lang="en-US" b="1" dirty="0">
                <a:solidFill>
                  <a:srgbClr val="FDB009"/>
                </a:solidFill>
                <a:latin typeface="PT Serif"/>
                <a:cs typeface="PT Serif"/>
              </a:rPr>
              <a:t> et al. (2016)</a:t>
            </a:r>
          </a:p>
          <a:p>
            <a:pPr algn="ctr"/>
            <a:endParaRPr lang="en-US" b="1" dirty="0" smtClean="0">
              <a:solidFill>
                <a:srgbClr val="FDB009"/>
              </a:solidFill>
              <a:latin typeface="PT Serif"/>
              <a:cs typeface="PT Serif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784" y="600174"/>
            <a:ext cx="37200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latin typeface="PT Serif"/>
                <a:cs typeface="PT Serif"/>
              </a:rPr>
              <a:t>Dish-Feed Reflections</a:t>
            </a:r>
            <a:endParaRPr lang="en-US" sz="2800" dirty="0">
              <a:solidFill>
                <a:srgbClr val="CCFFCC"/>
              </a:solidFill>
              <a:latin typeface="PT Serif"/>
              <a:cs typeface="PT Serif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68" y="1452057"/>
            <a:ext cx="5462329" cy="34400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3589" y="721275"/>
            <a:ext cx="54661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  <a:latin typeface="PT Serif"/>
                <a:cs typeface="PT Serif"/>
              </a:rPr>
              <a:t>Antenna-to-Antenna Reflections</a:t>
            </a:r>
            <a:endParaRPr lang="en-US" sz="2800" dirty="0">
              <a:solidFill>
                <a:srgbClr val="CCFFCC"/>
              </a:solidFill>
              <a:latin typeface="PT Serif"/>
              <a:cs typeface="PT Serif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67" y="1073970"/>
            <a:ext cx="5346084" cy="416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03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09902" y="-22944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A50021"/>
                </a:solidFill>
                <a:latin typeface="PT Serif"/>
                <a:cs typeface="PT Serif"/>
              </a:rPr>
              <a:t>Summary</a:t>
            </a:r>
            <a:endParaRPr lang="en-US" sz="3600" dirty="0">
              <a:solidFill>
                <a:srgbClr val="A50021"/>
              </a:solidFill>
              <a:latin typeface="PT Serif"/>
              <a:cs typeface="PT Serif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3575019"/>
            <a:ext cx="9096696" cy="3057582"/>
          </a:xfrm>
        </p:spPr>
        <p:txBody>
          <a:bodyPr>
            <a:normAutofit fontScale="70000" lnSpcReduction="20000"/>
          </a:bodyPr>
          <a:lstStyle/>
          <a:p>
            <a:pPr marL="514350" indent="-457200"/>
            <a:endParaRPr lang="en-US" sz="2600" dirty="0">
              <a:latin typeface="PT Serif"/>
              <a:cs typeface="PT Serif"/>
            </a:endParaRPr>
          </a:p>
          <a:p>
            <a:pPr marL="514350" indent="-457200"/>
            <a:endParaRPr lang="en-US" sz="2600" dirty="0" smtClean="0">
              <a:latin typeface="PT Serif"/>
              <a:cs typeface="PT Serif"/>
            </a:endParaRPr>
          </a:p>
          <a:p>
            <a:pPr marL="514350" indent="-457200"/>
            <a:endParaRPr lang="en-US" sz="2600" dirty="0" smtClean="0">
              <a:latin typeface="PT Serif"/>
              <a:cs typeface="PT Serif"/>
            </a:endParaRPr>
          </a:p>
          <a:p>
            <a:pPr marL="514350" indent="-457200"/>
            <a:r>
              <a:rPr lang="en-US" sz="2600" dirty="0" smtClean="0">
                <a:latin typeface="PT Serif"/>
                <a:cs typeface="PT Serif"/>
              </a:rPr>
              <a:t>Discovery of new instrument + foreground physics:</a:t>
            </a:r>
          </a:p>
          <a:p>
            <a:pPr marL="914400" lvl="1" indent="-457200"/>
            <a:r>
              <a:rPr lang="en-US" sz="2600" dirty="0" smtClean="0">
                <a:latin typeface="PT Serif"/>
                <a:cs typeface="PT Serif"/>
              </a:rPr>
              <a:t>Foregrounds </a:t>
            </a:r>
            <a:r>
              <a:rPr lang="en-US" sz="2600" dirty="0">
                <a:latin typeface="PT Serif"/>
                <a:cs typeface="PT Serif"/>
              </a:rPr>
              <a:t>+</a:t>
            </a:r>
            <a:r>
              <a:rPr lang="en-US" sz="2600" dirty="0" smtClean="0">
                <a:latin typeface="PT Serif"/>
                <a:cs typeface="PT Serif"/>
              </a:rPr>
              <a:t> wide-field instruments leads to “pitchfork” contamination </a:t>
            </a:r>
          </a:p>
          <a:p>
            <a:pPr marL="914400" lvl="1" indent="-457200"/>
            <a:r>
              <a:rPr lang="en-US" sz="2600" dirty="0" smtClean="0">
                <a:latin typeface="PT Serif"/>
                <a:cs typeface="PT Serif"/>
              </a:rPr>
              <a:t>Antenna beam chromaticity, reflections worsen contamination (thus requires careful design motivated cosmologically)</a:t>
            </a:r>
          </a:p>
          <a:p>
            <a:pPr marL="914400" lvl="1" indent="-457200"/>
            <a:r>
              <a:rPr lang="en-US" sz="2600" dirty="0" smtClean="0">
                <a:latin typeface="PT Serif"/>
                <a:cs typeface="PT Serif"/>
              </a:rPr>
              <a:t>Control antenna position errors to preserve redundancy</a:t>
            </a:r>
          </a:p>
          <a:p>
            <a:pPr marL="914400" lvl="1" indent="-457200"/>
            <a:r>
              <a:rPr lang="en-US" sz="2600" dirty="0" smtClean="0">
                <a:solidFill>
                  <a:srgbClr val="FDB009"/>
                </a:solidFill>
                <a:latin typeface="PT Serif"/>
                <a:cs typeface="PT Serif"/>
              </a:rPr>
              <a:t>HERA </a:t>
            </a:r>
            <a:r>
              <a:rPr lang="en-US" sz="2600" dirty="0">
                <a:solidFill>
                  <a:srgbClr val="FDB009"/>
                </a:solidFill>
                <a:latin typeface="PT Serif"/>
                <a:cs typeface="PT Serif"/>
              </a:rPr>
              <a:t>design </a:t>
            </a:r>
            <a:r>
              <a:rPr lang="en-US" sz="2600" dirty="0" smtClean="0">
                <a:solidFill>
                  <a:srgbClr val="FDB009"/>
                </a:solidFill>
                <a:latin typeface="PT Serif"/>
                <a:cs typeface="PT Serif"/>
              </a:rPr>
              <a:t>based on these principles- </a:t>
            </a:r>
            <a:r>
              <a:rPr lang="en-US" sz="2600" dirty="0">
                <a:solidFill>
                  <a:srgbClr val="FDB009"/>
                </a:solidFill>
                <a:latin typeface="PT Serif"/>
                <a:cs typeface="PT Serif"/>
              </a:rPr>
              <a:t>offers great promise for </a:t>
            </a:r>
            <a:r>
              <a:rPr lang="en-US" sz="2600" dirty="0" err="1">
                <a:solidFill>
                  <a:srgbClr val="FDB009"/>
                </a:solidFill>
                <a:latin typeface="PT Serif"/>
                <a:cs typeface="PT Serif"/>
              </a:rPr>
              <a:t>EoR</a:t>
            </a:r>
            <a:r>
              <a:rPr lang="en-US" sz="2600" dirty="0">
                <a:solidFill>
                  <a:srgbClr val="FDB009"/>
                </a:solidFill>
                <a:latin typeface="PT Serif"/>
                <a:cs typeface="PT Serif"/>
              </a:rPr>
              <a:t> </a:t>
            </a:r>
            <a:r>
              <a:rPr lang="en-US" sz="2600" dirty="0" smtClean="0">
                <a:solidFill>
                  <a:srgbClr val="FDB009"/>
                </a:solidFill>
                <a:latin typeface="PT Serif"/>
                <a:cs typeface="PT Serif"/>
              </a:rPr>
              <a:t>detection</a:t>
            </a:r>
          </a:p>
          <a:p>
            <a:pPr marL="914400" lvl="1" indent="-457200"/>
            <a:r>
              <a:rPr lang="en-US" sz="2600" dirty="0" smtClean="0">
                <a:solidFill>
                  <a:srgbClr val="FDB009"/>
                </a:solidFill>
                <a:latin typeface="PT Serif"/>
                <a:cs typeface="PT Serif"/>
              </a:rPr>
              <a:t>SKA design also </a:t>
            </a:r>
            <a:r>
              <a:rPr lang="en-US" sz="2600" dirty="0">
                <a:solidFill>
                  <a:srgbClr val="FDB009"/>
                </a:solidFill>
                <a:latin typeface="PT Serif"/>
                <a:cs typeface="PT Serif"/>
              </a:rPr>
              <a:t>under study</a:t>
            </a:r>
          </a:p>
          <a:p>
            <a:pPr marL="57150" indent="0">
              <a:buNone/>
            </a:pPr>
            <a:endParaRPr lang="en-US" sz="3000" dirty="0" smtClean="0">
              <a:latin typeface="PT Serif"/>
              <a:cs typeface="PT Serif"/>
            </a:endParaRPr>
          </a:p>
          <a:p>
            <a:pPr marL="914400" lvl="1" indent="-457200">
              <a:buNone/>
            </a:pPr>
            <a:endParaRPr lang="en-US" dirty="0" smtClean="0">
              <a:latin typeface="PT Serif"/>
              <a:cs typeface="PT Serif"/>
            </a:endParaRPr>
          </a:p>
          <a:p>
            <a:pPr marL="914400" lvl="1" indent="-457200"/>
            <a:endParaRPr lang="en-US" dirty="0" smtClean="0">
              <a:latin typeface="PT Serif"/>
              <a:cs typeface="PT Serif"/>
            </a:endParaRPr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42024" y="803796"/>
            <a:ext cx="9054672" cy="21283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514350" lvl="0" indent="-457200">
              <a:spcBef>
                <a:spcPct val="20000"/>
              </a:spcBef>
              <a:buFont typeface="Arial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T Serif"/>
                <a:cs typeface="PT Serif"/>
              </a:rPr>
              <a:t>Systematics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T Serif"/>
                <a:cs typeface="PT Serif"/>
              </a:rPr>
              <a:t> are the biggest challenge to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T Serif"/>
                <a:cs typeface="PT Serif"/>
              </a:rPr>
              <a:t>EoR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T Serif"/>
                <a:cs typeface="PT Serif"/>
              </a:rPr>
              <a:t> and low frequency experiments - </a:t>
            </a:r>
            <a:r>
              <a:rPr lang="en-US" sz="3200" dirty="0">
                <a:solidFill>
                  <a:srgbClr val="FFC000"/>
                </a:solidFill>
                <a:latin typeface="PT Serif"/>
                <a:cs typeface="PT Serif"/>
              </a:rPr>
              <a:t>HERA, SKA, </a:t>
            </a:r>
            <a:r>
              <a:rPr lang="en-US" sz="3200" dirty="0" smtClean="0">
                <a:solidFill>
                  <a:srgbClr val="FFC000"/>
                </a:solidFill>
                <a:latin typeface="PT Serif"/>
                <a:cs typeface="PT Serif"/>
              </a:rPr>
              <a:t>MWA, PAPER, LOFAR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PT Serif"/>
              <a:cs typeface="PT Serif"/>
            </a:endParaRPr>
          </a:p>
          <a:p>
            <a:pPr marL="51435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baseline="0" dirty="0" smtClean="0">
                <a:solidFill>
                  <a:srgbClr val="FFC000"/>
                </a:solidFill>
                <a:latin typeface="PT Serif"/>
                <a:cs typeface="PT Serif"/>
              </a:rPr>
              <a:t>Best</a:t>
            </a:r>
            <a:r>
              <a:rPr lang="en-US" sz="3200" dirty="0" smtClean="0">
                <a:solidFill>
                  <a:srgbClr val="FFC000"/>
                </a:solidFill>
                <a:latin typeface="PT Serif"/>
                <a:cs typeface="PT Serif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PT Serif"/>
                <a:cs typeface="PT Serif"/>
              </a:rPr>
              <a:t>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T Serif"/>
                <a:cs typeface="PT Serif"/>
              </a:rPr>
              <a:t>olutions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PT Serif"/>
                <a:cs typeface="PT Serif"/>
              </a:rPr>
              <a:t>are via robust instrument </a:t>
            </a:r>
            <a:r>
              <a:rPr lang="en-US" sz="3200" dirty="0" smtClean="0">
                <a:solidFill>
                  <a:srgbClr val="FFC000"/>
                </a:solidFill>
                <a:latin typeface="PT Serif"/>
                <a:cs typeface="PT Serif"/>
              </a:rPr>
              <a:t>design</a:t>
            </a:r>
          </a:p>
          <a:p>
            <a:pPr marL="514350" indent="-457200">
              <a:spcBef>
                <a:spcPct val="20000"/>
              </a:spcBef>
              <a:buFont typeface="Arial"/>
              <a:buChar char="•"/>
              <a:defRPr/>
            </a:pPr>
            <a:r>
              <a:rPr lang="en-US" sz="3200" dirty="0" err="1">
                <a:solidFill>
                  <a:srgbClr val="FDB009"/>
                </a:solidFill>
                <a:latin typeface="PT Serif"/>
                <a:cs typeface="PT Serif"/>
              </a:rPr>
              <a:t>PRISim</a:t>
            </a:r>
            <a:r>
              <a:rPr lang="en-US" sz="3200" dirty="0">
                <a:solidFill>
                  <a:srgbClr val="FDB009"/>
                </a:solidFill>
                <a:latin typeface="PT Serif"/>
                <a:cs typeface="PT Serif"/>
              </a:rPr>
              <a:t> – high precision simulations for wide-field radio interferometry – publicly available: </a:t>
            </a:r>
            <a:r>
              <a:rPr lang="en-US" sz="2800" u="sng" dirty="0">
                <a:solidFill>
                  <a:srgbClr val="CCFFCC"/>
                </a:solidFill>
                <a:latin typeface="PT Serif"/>
                <a:cs typeface="PT Serif"/>
              </a:rPr>
              <a:t>https://</a:t>
            </a:r>
            <a:r>
              <a:rPr lang="en-US" sz="2800" u="sng" dirty="0" err="1">
                <a:solidFill>
                  <a:srgbClr val="CCFFCC"/>
                </a:solidFill>
                <a:latin typeface="PT Serif"/>
                <a:cs typeface="PT Serif"/>
              </a:rPr>
              <a:t>github.com</a:t>
            </a:r>
            <a:r>
              <a:rPr lang="en-US" sz="2800" u="sng" dirty="0">
                <a:solidFill>
                  <a:srgbClr val="CCFFCC"/>
                </a:solidFill>
                <a:latin typeface="PT Serif"/>
                <a:cs typeface="PT Serif"/>
              </a:rPr>
              <a:t>/</a:t>
            </a:r>
            <a:r>
              <a:rPr lang="en-US" sz="2800" u="sng" dirty="0" err="1">
                <a:solidFill>
                  <a:srgbClr val="CCFFCC"/>
                </a:solidFill>
                <a:latin typeface="PT Serif"/>
                <a:cs typeface="PT Serif"/>
              </a:rPr>
              <a:t>nithyanandan</a:t>
            </a:r>
            <a:r>
              <a:rPr lang="en-US" sz="2800" u="sng" dirty="0">
                <a:solidFill>
                  <a:srgbClr val="CCFFCC"/>
                </a:solidFill>
                <a:latin typeface="PT Serif"/>
                <a:cs typeface="PT Serif"/>
              </a:rPr>
              <a:t>/</a:t>
            </a:r>
            <a:r>
              <a:rPr lang="en-US" sz="2800" u="sng" dirty="0" err="1">
                <a:solidFill>
                  <a:srgbClr val="CCFFCC"/>
                </a:solidFill>
                <a:latin typeface="PT Serif"/>
                <a:cs typeface="PT Serif"/>
              </a:rPr>
              <a:t>PRISim</a:t>
            </a:r>
            <a:r>
              <a:rPr lang="en-US" sz="3200" dirty="0">
                <a:latin typeface="PT Serif"/>
                <a:cs typeface="PT Serif"/>
              </a:rPr>
              <a:t> </a:t>
            </a:r>
          </a:p>
          <a:p>
            <a:pPr marL="51435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93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084"/>
            <a:ext cx="8229600" cy="81191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BC0024"/>
                </a:solidFill>
                <a:latin typeface="PT Serif"/>
                <a:cs typeface="PT Serif"/>
              </a:rPr>
              <a:t>HERA Collaboration</a:t>
            </a:r>
            <a:endParaRPr lang="en-US" sz="3600" dirty="0">
              <a:solidFill>
                <a:srgbClr val="BC0024"/>
              </a:solidFill>
              <a:latin typeface="PT Serif"/>
              <a:cs typeface="PT Serif"/>
            </a:endParaRPr>
          </a:p>
        </p:txBody>
      </p:sp>
      <p:pic>
        <p:nvPicPr>
          <p:cNvPr id="3" name="Picture 2" descr="ASU_logo_mg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" y="1101517"/>
            <a:ext cx="2595185" cy="1082883"/>
          </a:xfrm>
          <a:prstGeom prst="rect">
            <a:avLst/>
          </a:prstGeom>
        </p:spPr>
      </p:pic>
      <p:pic>
        <p:nvPicPr>
          <p:cNvPr id="4" name="Picture 3" descr="mit-redgrey-large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876" y="1075266"/>
            <a:ext cx="2381102" cy="1298783"/>
          </a:xfrm>
          <a:prstGeom prst="rect">
            <a:avLst/>
          </a:prstGeom>
        </p:spPr>
      </p:pic>
      <p:pic>
        <p:nvPicPr>
          <p:cNvPr id="5" name="Picture 4" descr="penn_fulllogo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546" y="1117600"/>
            <a:ext cx="3390900" cy="1117600"/>
          </a:xfrm>
          <a:prstGeom prst="rect">
            <a:avLst/>
          </a:prstGeom>
        </p:spPr>
      </p:pic>
      <p:pic>
        <p:nvPicPr>
          <p:cNvPr id="6" name="Picture 5" descr="nrao_logo_pms_30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70" y="2416383"/>
            <a:ext cx="1682496" cy="2194560"/>
          </a:xfrm>
          <a:prstGeom prst="rect">
            <a:avLst/>
          </a:prstGeom>
        </p:spPr>
      </p:pic>
      <p:pic>
        <p:nvPicPr>
          <p:cNvPr id="7" name="Picture 6" descr="ucbseal_139_540-300x300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54" y="2416383"/>
            <a:ext cx="2324950" cy="2324950"/>
          </a:xfrm>
          <a:prstGeom prst="rect">
            <a:avLst/>
          </a:prstGeom>
        </p:spPr>
      </p:pic>
      <p:pic>
        <p:nvPicPr>
          <p:cNvPr id="8" name="Picture 7" descr="ska_logo_rgb-250x30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993" y="2235200"/>
            <a:ext cx="2088444" cy="2506133"/>
          </a:xfrm>
          <a:prstGeom prst="rect">
            <a:avLst/>
          </a:prstGeom>
        </p:spPr>
      </p:pic>
      <p:pic>
        <p:nvPicPr>
          <p:cNvPr id="9" name="Picture 8" descr="UW_logo-300x153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8" y="4947003"/>
            <a:ext cx="2901078" cy="1479550"/>
          </a:xfrm>
          <a:prstGeom prst="rect">
            <a:avLst/>
          </a:prstGeom>
        </p:spPr>
      </p:pic>
      <p:pic>
        <p:nvPicPr>
          <p:cNvPr id="10" name="Picture 9" descr="ucla_logo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191" y="5240869"/>
            <a:ext cx="2552867" cy="822902"/>
          </a:xfrm>
          <a:prstGeom prst="rect">
            <a:avLst/>
          </a:prstGeom>
        </p:spPr>
      </p:pic>
      <p:pic>
        <p:nvPicPr>
          <p:cNvPr id="11" name="Picture 10" descr="UKZN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85" y="4947003"/>
            <a:ext cx="3507093" cy="1258359"/>
          </a:xfrm>
          <a:prstGeom prst="rect">
            <a:avLst/>
          </a:prstGeom>
        </p:spPr>
      </p:pic>
      <p:pic>
        <p:nvPicPr>
          <p:cNvPr id="12" name="Picture 11" descr="brown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08" y="2397946"/>
            <a:ext cx="1919980" cy="23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4299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/>
            </a:pPr>
            <a:r>
              <a:rPr sz="3600" dirty="0">
                <a:solidFill>
                  <a:srgbClr val="BC0024"/>
                </a:solidFill>
                <a:latin typeface="PT Serif"/>
                <a:cs typeface="PT Serif"/>
              </a:rPr>
              <a:t>MWA Collaboration</a:t>
            </a:r>
          </a:p>
        </p:txBody>
      </p:sp>
      <p:pic>
        <p:nvPicPr>
          <p:cNvPr id="226" name="mit-redgrey-large3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6117" y="1919883"/>
            <a:ext cx="1375172" cy="750094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27" name="cfa-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26478" y="1815820"/>
            <a:ext cx="1083563" cy="964407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28" name="pic0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91291" y="1696641"/>
            <a:ext cx="1178873" cy="1187648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29" name="media?pid=pid-mm-01-00120c&amp;directory-component=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6117" y="3222981"/>
            <a:ext cx="1785938" cy="750094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30" name="logo_mg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590836" y="1966365"/>
            <a:ext cx="1433831" cy="598290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31" name="CSIRO_Logo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2522637" y="3078809"/>
            <a:ext cx="848320" cy="1026195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32" name="Curtin_University_logo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3830836" y="3410504"/>
            <a:ext cx="2187774" cy="366155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33" name="University%20of%20Sydney%20logo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4491074" y="4244899"/>
            <a:ext cx="1992437" cy="937617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34" name="perth_obs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2751561" y="4244899"/>
            <a:ext cx="1339730" cy="1148418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35" name="ICRAR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57729" y="4153820"/>
            <a:ext cx="2118772" cy="401836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36" name="uwa-new-logo.gif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366117" y="5776871"/>
            <a:ext cx="2647015" cy="741164"/>
          </a:xfrm>
          <a:prstGeom prst="rect">
            <a:avLst/>
          </a:prstGeom>
          <a:ln w="12700">
            <a:miter lim="400000"/>
          </a:ln>
          <a:effectLst>
            <a:outerShdw blurRad="50800" dist="50800" dir="2700000" rotWithShape="0">
              <a:srgbClr val="212121">
                <a:alpha val="60000"/>
              </a:srgbClr>
            </a:outerShdw>
          </a:effectLst>
        </p:spPr>
      </p:pic>
      <p:pic>
        <p:nvPicPr>
          <p:cNvPr id="237" name="pasted-image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5601271" y="1556657"/>
            <a:ext cx="1785938" cy="1592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8" name="pasted-image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905895" y="4354738"/>
            <a:ext cx="2118772" cy="1040469"/>
          </a:xfrm>
          <a:prstGeom prst="rect">
            <a:avLst/>
          </a:prstGeom>
          <a:ln w="12700">
            <a:miter lim="400000"/>
          </a:ln>
        </p:spPr>
      </p:pic>
      <p:pic>
        <p:nvPicPr>
          <p:cNvPr id="239" name="pasted-image.pn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6509369" y="3328248"/>
            <a:ext cx="2515299" cy="527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0" name="pasted-image.pn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719886" y="5258745"/>
            <a:ext cx="1259087" cy="12590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pasted-image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3185360" y="5509616"/>
            <a:ext cx="1274432" cy="108751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pasted-image.pn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6239068" y="5827993"/>
            <a:ext cx="2761628" cy="590989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 descr="UofT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29" y="4643655"/>
            <a:ext cx="2064402" cy="96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062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1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BC0024"/>
                </a:solidFill>
              </a:rPr>
              <a:t>Why study the Epoch of </a:t>
            </a:r>
            <a:r>
              <a:rPr lang="en-US" dirty="0" err="1">
                <a:solidFill>
                  <a:srgbClr val="BC0024"/>
                </a:solidFill>
              </a:rPr>
              <a:t>Reionization</a:t>
            </a:r>
            <a:r>
              <a:rPr lang="en-US" dirty="0" smtClean="0">
                <a:solidFill>
                  <a:srgbClr val="BC0024"/>
                </a:solidFill>
              </a:rPr>
              <a:t>?</a:t>
            </a:r>
            <a:endParaRPr lang="en-US" dirty="0">
              <a:solidFill>
                <a:srgbClr val="BC0024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56562"/>
            <a:ext cx="8229600" cy="7259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3" descr="reionexpl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7" r="-534"/>
          <a:stretch/>
        </p:blipFill>
        <p:spPr>
          <a:xfrm>
            <a:off x="0" y="782483"/>
            <a:ext cx="4829113" cy="5977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35695" y="1116007"/>
            <a:ext cx="375895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DB009"/>
                </a:solidFill>
              </a:rPr>
              <a:t>Formation of large scale structures and evolution of astrophysical objects need to be probed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FDB00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DB009"/>
                </a:solidFill>
              </a:rPr>
              <a:t>Neutral Hydrogen is a direct probe of the </a:t>
            </a:r>
            <a:r>
              <a:rPr lang="en-US" sz="2400" dirty="0" err="1" smtClean="0">
                <a:solidFill>
                  <a:srgbClr val="FDB009"/>
                </a:solidFill>
              </a:rPr>
              <a:t>Reionization</a:t>
            </a:r>
            <a:r>
              <a:rPr lang="en-US" sz="2400" dirty="0" smtClean="0">
                <a:solidFill>
                  <a:srgbClr val="FDB009"/>
                </a:solidFill>
              </a:rPr>
              <a:t> epoch</a:t>
            </a:r>
          </a:p>
          <a:p>
            <a:pPr marL="285750" indent="-285750">
              <a:buFont typeface="Arial"/>
              <a:buChar char="•"/>
            </a:pPr>
            <a:endParaRPr lang="en-US" sz="2400" dirty="0" smtClean="0">
              <a:solidFill>
                <a:srgbClr val="FDB009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DB009"/>
                </a:solidFill>
              </a:rPr>
              <a:t>Current instruments have enough sensitivity for statistical detection of HI from the </a:t>
            </a:r>
            <a:r>
              <a:rPr lang="en-US" sz="2400" dirty="0" err="1" smtClean="0">
                <a:solidFill>
                  <a:srgbClr val="FDB009"/>
                </a:solidFill>
              </a:rPr>
              <a:t>EoR</a:t>
            </a:r>
            <a:endParaRPr lang="en-US" sz="2400" dirty="0" smtClean="0">
              <a:solidFill>
                <a:srgbClr val="FDB0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539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6478"/>
            <a:ext cx="8229600" cy="932716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A50021"/>
                </a:solidFill>
                <a:latin typeface="PT Serif"/>
                <a:cs typeface="PT Serif"/>
              </a:rPr>
              <a:t>The Foreground Problem</a:t>
            </a:r>
            <a:endParaRPr lang="en-US" sz="3600" dirty="0">
              <a:latin typeface="PT Serif"/>
              <a:cs typeface="PT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11798" y="6330687"/>
            <a:ext cx="24837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DB009"/>
                </a:solidFill>
                <a:latin typeface="PT Serif"/>
                <a:cs typeface="PT Serif"/>
              </a:rPr>
              <a:t>Parsons et al. (2012)</a:t>
            </a:r>
            <a:endParaRPr lang="en-US" sz="2000" dirty="0">
              <a:solidFill>
                <a:srgbClr val="FDB009"/>
              </a:solidFill>
              <a:latin typeface="PT Serif"/>
              <a:cs typeface="PT Serif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910" y="1019194"/>
            <a:ext cx="6779734" cy="52429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46189" y="2400808"/>
            <a:ext cx="3055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latin typeface="PT Serif"/>
                <a:cs typeface="PT Serif"/>
              </a:rPr>
              <a:t>Bright Foregrounds</a:t>
            </a:r>
          </a:p>
          <a:p>
            <a:pPr algn="ctr"/>
            <a:r>
              <a:rPr lang="en-US" sz="2400" b="1" dirty="0" smtClean="0">
                <a:latin typeface="PT Serif"/>
                <a:cs typeface="PT Serif"/>
              </a:rPr>
              <a:t>(but smooth)</a:t>
            </a:r>
            <a:endParaRPr lang="en-US" sz="2400" b="1" dirty="0">
              <a:latin typeface="PT Serif"/>
              <a:cs typeface="PT Serif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8282" y="4124688"/>
            <a:ext cx="38536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PT Serif"/>
                <a:cs typeface="PT Serif"/>
              </a:rPr>
              <a:t>HI signal extremely faint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PT Serif"/>
                <a:cs typeface="PT Serif"/>
              </a:rPr>
              <a:t>(but not smooth)</a:t>
            </a:r>
            <a:endParaRPr lang="en-US" sz="2400" b="1" dirty="0">
              <a:solidFill>
                <a:srgbClr val="FF0000"/>
              </a:solidFill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381097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246"/>
            <a:ext cx="8229600" cy="895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C0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BC0024"/>
                </a:solidFill>
                <a:latin typeface="PT Serif"/>
                <a:cs typeface="PT Serif"/>
              </a:rPr>
              <a:t>Motivation for High Precision Modeling </a:t>
            </a:r>
            <a:endParaRPr lang="en-US" dirty="0">
              <a:solidFill>
                <a:srgbClr val="BC0024"/>
              </a:solidFill>
              <a:latin typeface="PT Serif"/>
              <a:cs typeface="PT Serif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07" y="903111"/>
            <a:ext cx="3587326" cy="39511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9290" y="4854222"/>
            <a:ext cx="2690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DB009"/>
                </a:solidFill>
                <a:latin typeface="PT Serif"/>
                <a:cs typeface="PT Serif"/>
              </a:rPr>
              <a:t>Beardsley et al. (2013)</a:t>
            </a:r>
            <a:endParaRPr lang="en-US" sz="2000" dirty="0">
              <a:solidFill>
                <a:srgbClr val="FDB009"/>
              </a:solidFill>
              <a:latin typeface="PT Serif"/>
              <a:cs typeface="PT Serif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1872" y="903111"/>
            <a:ext cx="3419006" cy="39511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70860" y="4859660"/>
            <a:ext cx="30030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DB009"/>
                </a:solidFill>
                <a:latin typeface="PT Serif"/>
                <a:cs typeface="PT Serif"/>
              </a:rPr>
              <a:t>Thyagarajan</a:t>
            </a:r>
            <a:r>
              <a:rPr lang="en-US" sz="2000" dirty="0" smtClean="0">
                <a:solidFill>
                  <a:srgbClr val="FDB009"/>
                </a:solidFill>
                <a:latin typeface="PT Serif"/>
                <a:cs typeface="PT Serif"/>
              </a:rPr>
              <a:t> et al. (2013)</a:t>
            </a:r>
            <a:endParaRPr lang="en-US" sz="2000" dirty="0">
              <a:solidFill>
                <a:srgbClr val="FDB009"/>
              </a:solidFill>
              <a:latin typeface="PT Serif"/>
              <a:cs typeface="PT Serif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0484" y="5407336"/>
            <a:ext cx="8675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DB009"/>
                </a:solidFill>
                <a:latin typeface="PT Serif"/>
                <a:cs typeface="PT Serif"/>
              </a:rPr>
              <a:t>&gt;10-sigma statistical detection expected with ~1000 hours data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FDB009"/>
                </a:solidFill>
                <a:latin typeface="PT Serif"/>
                <a:cs typeface="PT Serif"/>
              </a:rPr>
              <a:t>Currently limited by foregrounds and instrument systematics (e.g. PAPER64 - Ali et al. 2015, </a:t>
            </a:r>
            <a:r>
              <a:rPr lang="en-US" sz="2000" dirty="0" err="1" smtClean="0">
                <a:solidFill>
                  <a:srgbClr val="FDB009"/>
                </a:solidFill>
                <a:latin typeface="PT Serif"/>
                <a:cs typeface="PT Serif"/>
              </a:rPr>
              <a:t>Pober</a:t>
            </a:r>
            <a:r>
              <a:rPr lang="en-US" sz="2000" dirty="0" smtClean="0">
                <a:solidFill>
                  <a:srgbClr val="FDB009"/>
                </a:solidFill>
                <a:latin typeface="PT Serif"/>
                <a:cs typeface="PT Serif"/>
              </a:rPr>
              <a:t> et al. 2015; MWA – Dillon et al. </a:t>
            </a:r>
            <a:r>
              <a:rPr lang="en-US" sz="2000" dirty="0" smtClean="0">
                <a:solidFill>
                  <a:srgbClr val="FDB009"/>
                </a:solidFill>
                <a:latin typeface="PT Serif"/>
                <a:cs typeface="PT Serif"/>
              </a:rPr>
              <a:t>2013, Beardsley et al. 2016)</a:t>
            </a:r>
            <a:endParaRPr lang="en-US" sz="2000" dirty="0" smtClean="0">
              <a:solidFill>
                <a:srgbClr val="FDB009"/>
              </a:solidFill>
              <a:latin typeface="PT Serif"/>
              <a:cs typeface="PT Serif"/>
            </a:endParaRPr>
          </a:p>
        </p:txBody>
      </p:sp>
    </p:spTree>
    <p:extLst>
      <p:ext uri="{BB962C8B-B14F-4D97-AF65-F5344CB8AC3E}">
        <p14:creationId xmlns:p14="http://schemas.microsoft.com/office/powerpoint/2010/main" val="419996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07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Fourier Space and Delay Spectrum</a:t>
            </a:r>
            <a:endParaRPr lang="en-US" dirty="0">
              <a:solidFill>
                <a:srgbClr val="A5002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43517" y="4382916"/>
            <a:ext cx="23095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DB009"/>
                </a:solidFill>
              </a:rPr>
              <a:t>Parsons et al. (2012)</a:t>
            </a:r>
            <a:endParaRPr lang="en-US" sz="2000" dirty="0">
              <a:solidFill>
                <a:srgbClr val="FDB009"/>
              </a:solidFill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/>
          <a:srcRect l="586" t="2370" r="718"/>
          <a:stretch/>
        </p:blipFill>
        <p:spPr>
          <a:xfrm>
            <a:off x="86024" y="1688371"/>
            <a:ext cx="4233333" cy="26829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8858" y="1688371"/>
            <a:ext cx="4791105" cy="268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2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A50021"/>
                </a:solidFill>
              </a:rPr>
              <a:t>Foreground “Wedge” and </a:t>
            </a:r>
            <a:r>
              <a:rPr lang="en-US" dirty="0" err="1" smtClean="0">
                <a:solidFill>
                  <a:srgbClr val="A50021"/>
                </a:solidFill>
              </a:rPr>
              <a:t>EoR</a:t>
            </a:r>
            <a:r>
              <a:rPr lang="en-US" dirty="0" smtClean="0">
                <a:solidFill>
                  <a:srgbClr val="A50021"/>
                </a:solidFill>
              </a:rPr>
              <a:t> window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374" b="300"/>
          <a:stretch/>
        </p:blipFill>
        <p:spPr>
          <a:xfrm>
            <a:off x="457200" y="2243667"/>
            <a:ext cx="8229600" cy="3217334"/>
          </a:xfrm>
        </p:spPr>
      </p:pic>
    </p:spTree>
    <p:extLst>
      <p:ext uri="{BB962C8B-B14F-4D97-AF65-F5344CB8AC3E}">
        <p14:creationId xmlns:p14="http://schemas.microsoft.com/office/powerpoint/2010/main" val="80240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118"/>
            <a:ext cx="8229600" cy="791881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A50021"/>
                </a:solidFill>
              </a:rPr>
              <a:t>Precision Radio Interferometry Simulations (</a:t>
            </a:r>
            <a:r>
              <a:rPr lang="en-US" sz="3600" dirty="0" err="1" smtClean="0">
                <a:solidFill>
                  <a:srgbClr val="A50021"/>
                </a:solidFill>
              </a:rPr>
              <a:t>PRISim</a:t>
            </a:r>
            <a:r>
              <a:rPr lang="en-US" sz="3600" dirty="0" smtClean="0">
                <a:solidFill>
                  <a:srgbClr val="A50021"/>
                </a:solidFill>
              </a:rPr>
              <a:t>)</a:t>
            </a:r>
            <a:endParaRPr lang="en-US" sz="3600" dirty="0">
              <a:solidFill>
                <a:srgbClr val="A500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1532" y="1012830"/>
            <a:ext cx="9144000" cy="271035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  Objectives with </a:t>
            </a:r>
            <a:r>
              <a:rPr lang="en-US" dirty="0" err="1" smtClean="0"/>
              <a:t>PRISim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Comprehensive all-sky simulations (with good match to data)</a:t>
            </a:r>
          </a:p>
          <a:p>
            <a:pPr lvl="1"/>
            <a:r>
              <a:rPr lang="en-US" dirty="0" smtClean="0"/>
              <a:t>Role of Wide-field measurements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1935" y="4060848"/>
            <a:ext cx="8317731" cy="19609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800" dirty="0" smtClean="0">
                <a:solidFill>
                  <a:srgbClr val="FDB009"/>
                </a:solidFill>
              </a:rPr>
              <a:t>Role of compact, diffuse foregrounds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800" dirty="0" smtClean="0">
                <a:solidFill>
                  <a:srgbClr val="FDB009"/>
                </a:solidFill>
              </a:rPr>
              <a:t>Role </a:t>
            </a:r>
            <a:r>
              <a:rPr lang="en-US" sz="2800" dirty="0">
                <a:solidFill>
                  <a:srgbClr val="FDB009"/>
                </a:solidFill>
              </a:rPr>
              <a:t>of instrument -</a:t>
            </a:r>
            <a:r>
              <a:rPr lang="en-US" sz="2800" dirty="0" smtClean="0">
                <a:solidFill>
                  <a:srgbClr val="FDB009"/>
                </a:solidFill>
              </a:rPr>
              <a:t> antenna aperture, chromaticity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800" dirty="0" smtClean="0">
                <a:solidFill>
                  <a:srgbClr val="FDB009"/>
                </a:solidFill>
              </a:rPr>
              <a:t>Antenna Position Errors</a:t>
            </a:r>
          </a:p>
          <a:p>
            <a:pPr marL="742950" lvl="1" indent="-285750">
              <a:spcBef>
                <a:spcPct val="20000"/>
              </a:spcBef>
              <a:buFont typeface="Arial"/>
              <a:buChar char="–"/>
            </a:pPr>
            <a:r>
              <a:rPr lang="en-US" sz="2800" dirty="0" smtClean="0">
                <a:solidFill>
                  <a:srgbClr val="FDB009"/>
                </a:solidFill>
              </a:rPr>
              <a:t>Post-processing solutions to mitigate systematics</a:t>
            </a:r>
          </a:p>
        </p:txBody>
      </p:sp>
      <p:sp>
        <p:nvSpPr>
          <p:cNvPr id="5" name="Rectangle 4"/>
          <p:cNvSpPr/>
          <p:nvPr/>
        </p:nvSpPr>
        <p:spPr>
          <a:xfrm>
            <a:off x="599905" y="5896403"/>
            <a:ext cx="82783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CFFCC"/>
                </a:solidFill>
              </a:rPr>
              <a:t>On </a:t>
            </a:r>
            <a:r>
              <a:rPr lang="en-US" sz="2800" dirty="0" err="1" smtClean="0">
                <a:solidFill>
                  <a:srgbClr val="CCFFCC"/>
                </a:solidFill>
              </a:rPr>
              <a:t>Github</a:t>
            </a:r>
            <a:r>
              <a:rPr lang="en-US" sz="2800" dirty="0">
                <a:solidFill>
                  <a:srgbClr val="CCFFCC"/>
                </a:solidFill>
              </a:rPr>
              <a:t> </a:t>
            </a:r>
            <a:r>
              <a:rPr lang="en-US" sz="2800" dirty="0" smtClean="0">
                <a:solidFill>
                  <a:srgbClr val="CCFFCC"/>
                </a:solidFill>
              </a:rPr>
              <a:t>=&gt; </a:t>
            </a:r>
            <a:r>
              <a:rPr lang="en-US" sz="2800" u="sng" dirty="0" smtClean="0">
                <a:solidFill>
                  <a:srgbClr val="CCFFCC"/>
                </a:solidFill>
              </a:rPr>
              <a:t>https://</a:t>
            </a:r>
            <a:r>
              <a:rPr lang="en-US" sz="2800" u="sng" dirty="0" err="1" smtClean="0">
                <a:solidFill>
                  <a:srgbClr val="CCFFCC"/>
                </a:solidFill>
              </a:rPr>
              <a:t>github.com</a:t>
            </a:r>
            <a:r>
              <a:rPr lang="en-US" sz="2800" u="sng" dirty="0" smtClean="0">
                <a:solidFill>
                  <a:srgbClr val="CCFFCC"/>
                </a:solidFill>
              </a:rPr>
              <a:t>/</a:t>
            </a:r>
            <a:r>
              <a:rPr lang="en-US" sz="2800" u="sng" dirty="0" err="1" smtClean="0">
                <a:solidFill>
                  <a:srgbClr val="CCFFCC"/>
                </a:solidFill>
              </a:rPr>
              <a:t>nithyanandan</a:t>
            </a:r>
            <a:r>
              <a:rPr lang="en-US" sz="2800" u="sng" dirty="0" smtClean="0">
                <a:solidFill>
                  <a:srgbClr val="CCFFCC"/>
                </a:solidFill>
              </a:rPr>
              <a:t>/</a:t>
            </a:r>
            <a:r>
              <a:rPr lang="en-US" sz="2800" u="sng" dirty="0" err="1" smtClean="0">
                <a:solidFill>
                  <a:srgbClr val="CCFFCC"/>
                </a:solidFill>
              </a:rPr>
              <a:t>PRISim</a:t>
            </a:r>
            <a:endParaRPr lang="en-US" sz="2800" u="sng" dirty="0">
              <a:solidFill>
                <a:srgbClr val="CC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9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39177</TotalTime>
  <Words>613</Words>
  <Application>Microsoft Macintosh PowerPoint</Application>
  <PresentationFormat>On-screen Show (4:3)</PresentationFormat>
  <Paragraphs>99</Paragraphs>
  <Slides>17</Slides>
  <Notes>1</Notes>
  <HiddenSlides>4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PT Serif</vt:lpstr>
      <vt:lpstr>Arial</vt:lpstr>
      <vt:lpstr>Office Theme</vt:lpstr>
      <vt:lpstr>Designing Next-Generation Instruments to Enable Detection of the Epoch of Reionization</vt:lpstr>
      <vt:lpstr>HERA Collaboration</vt:lpstr>
      <vt:lpstr>MWA Collaboration</vt:lpstr>
      <vt:lpstr>Why study the Epoch of Reionization?</vt:lpstr>
      <vt:lpstr>The Foreground Problem</vt:lpstr>
      <vt:lpstr>PowerPoint Presentation</vt:lpstr>
      <vt:lpstr>Fourier Space and Delay Spectrum</vt:lpstr>
      <vt:lpstr>Foreground “Wedge” and EoR window</vt:lpstr>
      <vt:lpstr>Precision Radio Interferometry Simulations (PRISim)</vt:lpstr>
      <vt:lpstr>Model-Data Agree well</vt:lpstr>
      <vt:lpstr>Impact of Wide-Field Foregrounds – “Pitchfork” effect </vt:lpstr>
      <vt:lpstr>Mitigation of systematics via Antenna Geometry</vt:lpstr>
      <vt:lpstr>HERA Example</vt:lpstr>
      <vt:lpstr>Effects of Beam Chromaticity</vt:lpstr>
      <vt:lpstr>EoR Observing Window Efficiency</vt:lpstr>
      <vt:lpstr>Design Specs on Reflections in Instrument</vt:lpstr>
      <vt:lpstr>Summary</vt:lpstr>
    </vt:vector>
  </TitlesOfParts>
  <Company>ASU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Simulations for HERA</dc:title>
  <dc:creator>SESE</dc:creator>
  <cp:lastModifiedBy>Microsoft Office User</cp:lastModifiedBy>
  <cp:revision>429</cp:revision>
  <dcterms:created xsi:type="dcterms:W3CDTF">2014-11-12T17:18:23Z</dcterms:created>
  <dcterms:modified xsi:type="dcterms:W3CDTF">2016-12-08T18:37:03Z</dcterms:modified>
</cp:coreProperties>
</file>