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7" r:id="rId2"/>
    <p:sldId id="471" r:id="rId3"/>
    <p:sldId id="480" r:id="rId4"/>
    <p:sldId id="481" r:id="rId5"/>
    <p:sldId id="482" r:id="rId6"/>
    <p:sldId id="483" r:id="rId7"/>
    <p:sldId id="456" r:id="rId8"/>
    <p:sldId id="457" r:id="rId9"/>
    <p:sldId id="484" r:id="rId10"/>
    <p:sldId id="473" r:id="rId11"/>
    <p:sldId id="474" r:id="rId12"/>
    <p:sldId id="475" r:id="rId13"/>
    <p:sldId id="476" r:id="rId14"/>
    <p:sldId id="477" r:id="rId15"/>
    <p:sldId id="478" r:id="rId16"/>
    <p:sldId id="485" r:id="rId17"/>
    <p:sldId id="479" r:id="rId18"/>
    <p:sldId id="40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920"/>
    <a:srgbClr val="F6BB1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6504" autoAdjust="0"/>
  </p:normalViewPr>
  <p:slideViewPr>
    <p:cSldViewPr snapToGrid="0" snapToObjects="1">
      <p:cViewPr>
        <p:scale>
          <a:sx n="100" d="100"/>
          <a:sy n="100" d="100"/>
        </p:scale>
        <p:origin x="142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703B3-037A-6D4B-A1BF-7C71D1CD0882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6BD8D-D1F9-BC4F-A0B6-8499CABD6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771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A2BA-21CB-AC41-BDFF-8AF1F2C23B5F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5954-64D3-3547-9E41-BA5D253C7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47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MWA image: false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Vela SNR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9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fact we have p</a:t>
            </a:r>
            <a:r>
              <a:rPr lang="en-US" dirty="0" smtClean="0"/>
              <a:t>recursors</a:t>
            </a:r>
            <a:r>
              <a:rPr lang="en-US" baseline="0" dirty="0" smtClean="0"/>
              <a:t> covering a wide frequency 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5954-64D3-3547-9E41-BA5D253C70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9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670561"/>
            <a:ext cx="5262880" cy="2929890"/>
          </a:xfrm>
        </p:spPr>
        <p:txBody>
          <a:bodyPr anchor="b" anchorCtr="0"/>
          <a:lstStyle>
            <a:lvl1pPr algn="l">
              <a:defRPr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AU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6800" y="4145280"/>
            <a:ext cx="5262880" cy="109728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4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0" indent="0" algn="l">
              <a:buNone/>
              <a:defRPr sz="2200" b="0" i="0">
                <a:solidFill>
                  <a:srgbClr val="000000"/>
                </a:solidFill>
                <a:latin typeface="Arial"/>
                <a:cs typeface="Arial"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</a:t>
            </a:r>
          </a:p>
          <a:p>
            <a:pPr lvl="1"/>
            <a:r>
              <a:rPr lang="en-AU" dirty="0" err="1" smtClean="0"/>
              <a:t>Subsubtitle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6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670800" cy="650240"/>
          </a:xfrm>
        </p:spPr>
        <p:txBody>
          <a:bodyPr/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 smtClean="0"/>
              <a:t>Science at Low Frequencies III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07120" y="658368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33375" y="1158875"/>
            <a:ext cx="8586788" cy="5211763"/>
          </a:xfrm>
        </p:spPr>
        <p:txBody>
          <a:bodyPr/>
          <a:lstStyle/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385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 smtClean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57200" y="1158240"/>
            <a:ext cx="428752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6325" y="1158875"/>
            <a:ext cx="3881438" cy="49672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and Landscap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518400" cy="650240"/>
          </a:xfrm>
        </p:spPr>
        <p:txBody>
          <a:bodyPr/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 smtClean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25120" y="1158875"/>
            <a:ext cx="8442643" cy="41040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5438" y="5414963"/>
            <a:ext cx="8442325" cy="1077912"/>
          </a:xfrm>
        </p:spPr>
        <p:txBody>
          <a:bodyPr/>
          <a:lstStyle>
            <a:lvl1pPr algn="ctr">
              <a:defRPr sz="2400"/>
            </a:lvl1pPr>
            <a:lvl2pPr algn="ctr">
              <a:defRPr/>
            </a:lvl2pPr>
            <a:lvl3pPr marL="0" indent="0" algn="ctr">
              <a:buNone/>
              <a:defRPr sz="2400"/>
            </a:lvl3pPr>
            <a:lvl4pPr marL="0" indent="0" algn="ctr">
              <a:buNone/>
              <a:defRPr sz="2400"/>
            </a:lvl4pPr>
            <a:lvl5pPr marL="0" indent="0" algn="ctr">
              <a:buNone/>
              <a:defRPr sz="2400"/>
            </a:lvl5pPr>
          </a:lstStyle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6800" y="3850640"/>
            <a:ext cx="5262880" cy="833120"/>
          </a:xfrm>
        </p:spPr>
        <p:txBody>
          <a:bodyPr anchor="b" anchorCtr="0">
            <a:normAutofit/>
          </a:bodyPr>
          <a:lstStyle>
            <a:lvl1pPr algn="l">
              <a:defRPr sz="28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6800" y="4765040"/>
            <a:ext cx="5262880" cy="47752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606799" y="599440"/>
            <a:ext cx="5262563" cy="3159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8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9680" y="81280"/>
            <a:ext cx="7518400" cy="65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240"/>
            <a:ext cx="8310880" cy="4967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2480" y="6573520"/>
            <a:ext cx="513588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b="1" dirty="0" smtClean="0"/>
              <a:t>Science at Low Frequencies III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73520"/>
            <a:ext cx="44704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4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3" r:id="rId4"/>
    <p:sldLayoutId id="2147483651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b="1" i="0" kern="1200">
          <a:solidFill>
            <a:srgbClr val="CD0920"/>
          </a:solidFill>
          <a:latin typeface="Arial"/>
          <a:ea typeface="+mn-ea"/>
          <a:cs typeface="Arial"/>
        </a:defRPr>
      </a:lvl1pPr>
      <a:lvl2pPr marL="0" indent="0" algn="l" defTabSz="457200" rtl="0" eaLnBrk="1" latinLnBrk="0" hangingPunct="1">
        <a:spcBef>
          <a:spcPts val="0"/>
        </a:spcBef>
        <a:buFont typeface="Arial"/>
        <a:buNone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5328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846000" indent="-228600" algn="l" defTabSz="457200" rtl="0" eaLnBrk="1" latinLnBrk="0" hangingPunct="1">
        <a:spcBef>
          <a:spcPts val="0"/>
        </a:spcBef>
        <a:buSzPct val="80000"/>
        <a:buFont typeface="Arial"/>
        <a:buChar char="–"/>
        <a:defRPr sz="2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1339200" indent="-228600" algn="l" defTabSz="457200" rtl="0" eaLnBrk="1" latinLnBrk="0" hangingPunct="1">
        <a:spcBef>
          <a:spcPts val="0"/>
        </a:spcBef>
        <a:buSzPct val="80000"/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2793586" y="4224294"/>
            <a:ext cx="6250987" cy="1272543"/>
          </a:xfrm>
        </p:spPr>
        <p:txBody>
          <a:bodyPr>
            <a:noAutofit/>
          </a:bodyPr>
          <a:lstStyle/>
          <a:p>
            <a:r>
              <a:rPr lang="en-US" dirty="0"/>
              <a:t>Probing the First Black Holes with the </a:t>
            </a:r>
            <a:r>
              <a:rPr lang="en-US" dirty="0" smtClean="0"/>
              <a:t>MWA</a:t>
            </a:r>
            <a:endParaRPr lang="en-US" dirty="0"/>
          </a:p>
          <a:p>
            <a:r>
              <a:rPr lang="en-US" dirty="0" smtClean="0"/>
              <a:t>Science At Low Frequencies III</a:t>
            </a:r>
          </a:p>
          <a:p>
            <a:r>
              <a:rPr lang="en-US" dirty="0" smtClean="0"/>
              <a:t>Nick Seymour – Pasadena – 8</a:t>
            </a:r>
            <a:r>
              <a:rPr lang="en-US" baseline="30000" dirty="0" smtClean="0"/>
              <a:t>th</a:t>
            </a:r>
            <a:r>
              <a:rPr lang="en-US" dirty="0" smtClean="0"/>
              <a:t> Dec 2016</a:t>
            </a:r>
          </a:p>
        </p:txBody>
      </p:sp>
      <p:pic>
        <p:nvPicPr>
          <p:cNvPr id="6" name="Picture 5" descr="http://cdn.iopscience.com/images/0264-9381/32/6/065001/Full/cqg508751f16_onlin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93" y="984097"/>
            <a:ext cx="5675036" cy="24793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300" y="1092242"/>
            <a:ext cx="1498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James et al. (2015)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Assumptions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Radio jet lifetime = 10 </a:t>
            </a:r>
            <a:r>
              <a:rPr lang="en-US" sz="2500" b="0" dirty="0" err="1" smtClean="0"/>
              <a:t>Myr</a:t>
            </a:r>
            <a:r>
              <a:rPr lang="en-US" sz="2500" b="0" dirty="0" smtClean="0"/>
              <a:t> (exponential rise over 0.1 </a:t>
            </a:r>
            <a:r>
              <a:rPr lang="en-US" sz="2500" b="0" dirty="0" err="1" smtClean="0"/>
              <a:t>Myr</a:t>
            </a:r>
            <a:r>
              <a:rPr lang="en-US" sz="2500" b="0" dirty="0" smtClean="0"/>
              <a:t> and decline over 1 </a:t>
            </a:r>
            <a:r>
              <a:rPr lang="en-US" sz="2500" b="0" dirty="0" err="1" smtClean="0"/>
              <a:t>Myr</a:t>
            </a:r>
            <a:r>
              <a:rPr lang="en-US" sz="2500" b="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Same luminosity at 1.4 GHz as TNJ0924 (most distant known </a:t>
            </a:r>
            <a:r>
              <a:rPr lang="en-US" sz="2500" b="0" dirty="0" err="1" smtClean="0"/>
              <a:t>HzRG</a:t>
            </a:r>
            <a:r>
              <a:rPr lang="en-US" sz="2500" b="0" dirty="0" smtClean="0"/>
              <a:t> at z=5.2)</a:t>
            </a:r>
          </a:p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Simple power-law (α=-0.75)</a:t>
            </a:r>
          </a:p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IGM and ISM densities scale as (1+z)</a:t>
            </a:r>
            <a:r>
              <a:rPr lang="en-US" sz="2500" b="0" baseline="30000" dirty="0" smtClean="0"/>
              <a:t>3</a:t>
            </a:r>
          </a:p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H</a:t>
            </a:r>
            <a:r>
              <a:rPr lang="en-US" sz="2500" b="0" baseline="-25000" dirty="0" smtClean="0"/>
              <a:t>0</a:t>
            </a:r>
            <a:r>
              <a:rPr lang="en-US" sz="2500" b="0" dirty="0" smtClean="0"/>
              <a:t>=70km/s/</a:t>
            </a:r>
            <a:r>
              <a:rPr lang="en-US" sz="2500" b="0" dirty="0" err="1" smtClean="0"/>
              <a:t>Mpc</a:t>
            </a:r>
            <a:r>
              <a:rPr lang="en-US" sz="2500" b="0" dirty="0" smtClean="0"/>
              <a:t>, Ω</a:t>
            </a:r>
            <a:r>
              <a:rPr lang="en-US" sz="2500" b="0" baseline="-25000" dirty="0" smtClean="0"/>
              <a:t>M</a:t>
            </a:r>
            <a:r>
              <a:rPr lang="en-US" sz="2500" b="0" dirty="0" smtClean="0"/>
              <a:t>=0.3, Ω</a:t>
            </a:r>
            <a:r>
              <a:rPr lang="en-US" sz="2500" b="0" baseline="-25000" dirty="0" smtClean="0"/>
              <a:t>Λ</a:t>
            </a:r>
            <a:r>
              <a:rPr lang="en-US" sz="2500" b="0" dirty="0" smtClean="0"/>
              <a:t>=0.7</a:t>
            </a:r>
          </a:p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Host galaxy analogous to GN-z11 (Oesch+16)</a:t>
            </a:r>
          </a:p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SFR~20 M</a:t>
            </a:r>
            <a:r>
              <a:rPr lang="en-US" sz="2500" b="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500" b="0" dirty="0" smtClean="0"/>
              <a:t>/</a:t>
            </a:r>
            <a:r>
              <a:rPr lang="en-US" sz="2500" b="0" dirty="0" err="1" smtClean="0"/>
              <a:t>yr</a:t>
            </a:r>
            <a:r>
              <a:rPr lang="en-US" sz="2500" b="0" dirty="0" smtClean="0"/>
              <a:t> at z~11 and other parameters from Mutch+16 </a:t>
            </a:r>
          </a:p>
          <a:p>
            <a:pPr marL="457200" indent="-457200">
              <a:buFont typeface="Arial"/>
              <a:buChar char="•"/>
            </a:pPr>
            <a:r>
              <a:rPr lang="en-US" sz="2500" b="0" dirty="0" smtClean="0"/>
              <a:t>Size of radio jet &lt; size of galaxy</a:t>
            </a:r>
            <a:endParaRPr lang="en-US" sz="2500" b="0" dirty="0"/>
          </a:p>
        </p:txBody>
      </p:sp>
    </p:spTree>
    <p:extLst>
      <p:ext uri="{BB962C8B-B14F-4D97-AF65-F5344CB8AC3E}">
        <p14:creationId xmlns:p14="http://schemas.microsoft.com/office/powerpoint/2010/main" val="38103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Vanilla Power-Law Model @z=8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z8_pl_goo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65" y="985520"/>
            <a:ext cx="6983335" cy="540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-496570" y="889198"/>
            <a:ext cx="4154170" cy="5511601"/>
          </a:xfrm>
          <a:prstGeom prst="ellipse">
            <a:avLst/>
          </a:prstGeom>
          <a:solidFill>
            <a:schemeClr val="accent3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Free-free absorption geometry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305560" y="3492500"/>
            <a:ext cx="299720" cy="3050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oon 7"/>
          <p:cNvSpPr/>
          <p:nvPr/>
        </p:nvSpPr>
        <p:spPr>
          <a:xfrm>
            <a:off x="970280" y="3225800"/>
            <a:ext cx="622300" cy="508000"/>
          </a:xfrm>
          <a:prstGeom prst="mo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/>
          <p:cNvSpPr/>
          <p:nvPr/>
        </p:nvSpPr>
        <p:spPr>
          <a:xfrm rot="10800000">
            <a:off x="1305560" y="3568900"/>
            <a:ext cx="622300" cy="508000"/>
          </a:xfrm>
          <a:prstGeom prst="moon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lock Arc 10"/>
          <p:cNvSpPr/>
          <p:nvPr/>
        </p:nvSpPr>
        <p:spPr>
          <a:xfrm rot="5400000">
            <a:off x="-1175285" y="1567915"/>
            <a:ext cx="5511600" cy="4154170"/>
          </a:xfrm>
          <a:prstGeom prst="blockArc">
            <a:avLst>
              <a:gd name="adj1" fmla="val 10800000"/>
              <a:gd name="adj2" fmla="val 34082"/>
              <a:gd name="adj3" fmla="val 111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6" idx="7"/>
          </p:cNvCxnSpPr>
          <p:nvPr/>
        </p:nvCxnSpPr>
        <p:spPr>
          <a:xfrm flipV="1">
            <a:off x="1561387" y="3340100"/>
            <a:ext cx="196293" cy="197066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165147" y="3759400"/>
            <a:ext cx="196293" cy="197066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681480" y="3267900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93147" y="3884466"/>
            <a:ext cx="144000" cy="144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57680" y="1930400"/>
            <a:ext cx="123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Ionised</a:t>
            </a:r>
            <a:r>
              <a:rPr lang="en-US" dirty="0" smtClean="0"/>
              <a:t> bubble</a:t>
            </a:r>
            <a:endParaRPr lang="en-US" dirty="0"/>
          </a:p>
        </p:txBody>
      </p:sp>
      <p:pic>
        <p:nvPicPr>
          <p:cNvPr id="19" name="Picture 18" descr="mwa_dip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5940" y="3290641"/>
            <a:ext cx="937519" cy="685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72100" y="5105400"/>
            <a:ext cx="3096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FFA from: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Host galaxy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EoR</a:t>
            </a:r>
            <a:r>
              <a:rPr lang="en-US" dirty="0" smtClean="0"/>
              <a:t> </a:t>
            </a:r>
            <a:r>
              <a:rPr lang="en-US" dirty="0" err="1" smtClean="0"/>
              <a:t>Strömgren</a:t>
            </a:r>
            <a:r>
              <a:rPr lang="en-US" dirty="0" smtClean="0"/>
              <a:t> Sphere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1134767" y="3340100"/>
            <a:ext cx="652613" cy="608267"/>
          </a:xfrm>
          <a:prstGeom prst="ellipse">
            <a:avLst/>
          </a:prstGeom>
          <a:solidFill>
            <a:schemeClr val="accent1">
              <a:alpha val="52000"/>
            </a:schemeClr>
          </a:solidFill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19" idx="0"/>
          </p:cNvCxnSpPr>
          <p:nvPr/>
        </p:nvCxnSpPr>
        <p:spPr>
          <a:xfrm flipH="1">
            <a:off x="1561388" y="3633541"/>
            <a:ext cx="6490412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triangle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68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FFA model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z8_faa_goo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960" y="965469"/>
            <a:ext cx="7228840" cy="559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Inverse Compton Losses off CMB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4C23.56_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875"/>
            <a:ext cx="9144000" cy="4302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6900" y="6064766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4C23.56 @z=2.48 Johnson et al. (2007)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5100" y="5461196"/>
            <a:ext cx="880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 contours over smoothed X-ray image             Soft (yellow) to hard (blue) X-ray ratio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Inverse Compton + FFA Model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z8_ffa_ic_goo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0" y="973147"/>
            <a:ext cx="7239000" cy="5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6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 Model at z=11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z11_ffa_i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59" y="990600"/>
            <a:ext cx="7216441" cy="55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6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132080"/>
            <a:ext cx="7884160" cy="6502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smtClean="0"/>
              <a:t>Science at Low Frequencies III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err="1" smtClean="0"/>
              <a:t>HzRG</a:t>
            </a:r>
            <a:r>
              <a:rPr lang="en-US" dirty="0" smtClean="0"/>
              <a:t> within </a:t>
            </a:r>
            <a:r>
              <a:rPr lang="en-US" dirty="0" err="1" smtClean="0"/>
              <a:t>EoR</a:t>
            </a:r>
            <a:r>
              <a:rPr lang="en-US" dirty="0" smtClean="0"/>
              <a:t> is detectable with ASKAP and future, deeper MWA surveys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Unique(?) broad-band SED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Improved models:</a:t>
            </a:r>
          </a:p>
          <a:p>
            <a:pPr marL="990000" lvl="2" indent="-457200"/>
            <a:r>
              <a:rPr lang="en-US" dirty="0" smtClean="0"/>
              <a:t>Integrated EMs for FFA</a:t>
            </a:r>
          </a:p>
          <a:p>
            <a:pPr marL="990000" lvl="2" indent="-457200"/>
            <a:r>
              <a:rPr lang="en-US" dirty="0" smtClean="0"/>
              <a:t>Analytical rather than phenomenological models for IC</a:t>
            </a:r>
          </a:p>
          <a:p>
            <a:pPr marL="990000" lvl="2" indent="-457200"/>
            <a:r>
              <a:rPr lang="en-US" dirty="0" smtClean="0"/>
              <a:t>Shift SEDs of known sources to higher redshift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2793587" y="4224294"/>
            <a:ext cx="5928442" cy="1287506"/>
          </a:xfrm>
        </p:spPr>
        <p:txBody>
          <a:bodyPr>
            <a:noAutofit/>
          </a:bodyPr>
          <a:lstStyle/>
          <a:p>
            <a:r>
              <a:rPr lang="en-US" dirty="0"/>
              <a:t>We acknowledge the </a:t>
            </a:r>
            <a:r>
              <a:rPr lang="en-US" dirty="0" err="1"/>
              <a:t>Wajarri</a:t>
            </a:r>
            <a:r>
              <a:rPr lang="en-US" dirty="0"/>
              <a:t> </a:t>
            </a:r>
            <a:r>
              <a:rPr lang="en-US" dirty="0" err="1"/>
              <a:t>Yamatji</a:t>
            </a:r>
            <a:r>
              <a:rPr lang="en-US" dirty="0"/>
              <a:t> people as the traditional owners of the </a:t>
            </a:r>
            <a:r>
              <a:rPr lang="en-US" dirty="0" smtClean="0"/>
              <a:t>observatory </a:t>
            </a:r>
            <a:r>
              <a:rPr lang="en-US" dirty="0"/>
              <a:t>site.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171" y="361892"/>
            <a:ext cx="5143636" cy="3862402"/>
          </a:xfrm>
          <a:prstGeom prst="rect">
            <a:avLst/>
          </a:prstGeom>
        </p:spPr>
      </p:pic>
      <p:pic>
        <p:nvPicPr>
          <p:cNvPr id="4" name="Picture 3" descr="IMG_78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3" y="5511800"/>
            <a:ext cx="1306946" cy="98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rtlo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6046838" cy="260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The early formation of massive black holes</a:t>
            </a:r>
            <a:endParaRPr lang="en-US" sz="3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HI_absorp_E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24" y="2873159"/>
            <a:ext cx="3345116" cy="3233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3447" y="5413019"/>
            <a:ext cx="1633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Carilli</a:t>
            </a:r>
            <a:r>
              <a:rPr lang="en-US" sz="1400" dirty="0" smtClean="0"/>
              <a:t>, et al. (2004) 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03900"/>
            <a:ext cx="6029073" cy="10394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8511" y="3816589"/>
            <a:ext cx="3438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QSO @z=7.1</a:t>
            </a:r>
          </a:p>
          <a:p>
            <a:r>
              <a:rPr lang="en-US" dirty="0" smtClean="0"/>
              <a:t>M</a:t>
            </a:r>
            <a:r>
              <a:rPr lang="en-US" baseline="-25000" dirty="0" smtClean="0"/>
              <a:t>BH</a:t>
            </a:r>
            <a:r>
              <a:rPr lang="en-US" dirty="0" smtClean="0"/>
              <a:t> ~ 2 x10</a:t>
            </a:r>
            <a:r>
              <a:rPr lang="en-US" baseline="30000" dirty="0" smtClean="0"/>
              <a:t>9</a:t>
            </a:r>
            <a:r>
              <a:rPr lang="en-US" dirty="0" smtClean="0"/>
              <a:t>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r>
              <a:rPr lang="en-US" dirty="0" err="1"/>
              <a:t>Mortlock</a:t>
            </a:r>
            <a:r>
              <a:rPr lang="en-US" dirty="0"/>
              <a:t> et al. (2011)</a:t>
            </a:r>
          </a:p>
          <a:p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3306" y="2504107"/>
            <a:ext cx="254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absorption in </a:t>
            </a:r>
            <a:r>
              <a:rPr lang="en-US" dirty="0" err="1" smtClean="0"/>
              <a:t>EoR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MWA: </a:t>
            </a:r>
            <a:r>
              <a:rPr lang="en-US" dirty="0"/>
              <a:t>The First Black Holes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15599" y="1800018"/>
            <a:ext cx="1080000" cy="10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765403" y="1800018"/>
            <a:ext cx="972000" cy="972000"/>
          </a:xfrm>
          <a:prstGeom prst="star5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41742" y="2371123"/>
            <a:ext cx="5078903" cy="3735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8445" y="3586208"/>
            <a:ext cx="165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Ionising</a:t>
            </a:r>
            <a:r>
              <a:rPr lang="en-US" dirty="0" smtClean="0"/>
              <a:t> Source in </a:t>
            </a:r>
            <a:r>
              <a:rPr lang="en-US" dirty="0" err="1" smtClean="0"/>
              <a:t>EoR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60335" y="3760537"/>
            <a:ext cx="196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Frequency Radio Telescope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971210" y="2976055"/>
            <a:ext cx="186771" cy="6101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632711" y="3212645"/>
            <a:ext cx="301818" cy="547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mwa_dip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5941" y="1992158"/>
            <a:ext cx="93751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MWA: The First Black Holes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25846" y="1635166"/>
            <a:ext cx="1440000" cy="14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15599" y="1800018"/>
            <a:ext cx="1080000" cy="10800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765403" y="1800018"/>
            <a:ext cx="972000" cy="972000"/>
          </a:xfrm>
          <a:prstGeom prst="star5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414218" y="2393622"/>
            <a:ext cx="4106427" cy="1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480363" y="2357927"/>
            <a:ext cx="938320" cy="919486"/>
          </a:xfrm>
          <a:custGeom>
            <a:avLst/>
            <a:gdLst>
              <a:gd name="connsiteX0" fmla="*/ 0 w 938320"/>
              <a:gd name="connsiteY0" fmla="*/ 11287 h 919486"/>
              <a:gd name="connsiteX1" fmla="*/ 99611 w 938320"/>
              <a:gd name="connsiteY1" fmla="*/ 23739 h 919486"/>
              <a:gd name="connsiteX2" fmla="*/ 224125 w 938320"/>
              <a:gd name="connsiteY2" fmla="*/ 222973 h 919486"/>
              <a:gd name="connsiteX3" fmla="*/ 323736 w 938320"/>
              <a:gd name="connsiteY3" fmla="*/ 596536 h 919486"/>
              <a:gd name="connsiteX4" fmla="*/ 398444 w 938320"/>
              <a:gd name="connsiteY4" fmla="*/ 895387 h 919486"/>
              <a:gd name="connsiteX5" fmla="*/ 498056 w 938320"/>
              <a:gd name="connsiteY5" fmla="*/ 895387 h 919486"/>
              <a:gd name="connsiteX6" fmla="*/ 585216 w 938320"/>
              <a:gd name="connsiteY6" fmla="*/ 845578 h 919486"/>
              <a:gd name="connsiteX7" fmla="*/ 659924 w 938320"/>
              <a:gd name="connsiteY7" fmla="*/ 596536 h 919486"/>
              <a:gd name="connsiteX8" fmla="*/ 734632 w 938320"/>
              <a:gd name="connsiteY8" fmla="*/ 359946 h 919486"/>
              <a:gd name="connsiteX9" fmla="*/ 796889 w 938320"/>
              <a:gd name="connsiteY9" fmla="*/ 148260 h 919486"/>
              <a:gd name="connsiteX10" fmla="*/ 921403 w 938320"/>
              <a:gd name="connsiteY10" fmla="*/ 61095 h 919486"/>
              <a:gd name="connsiteX11" fmla="*/ 933855 w 938320"/>
              <a:gd name="connsiteY11" fmla="*/ 61095 h 91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8320" h="919486">
                <a:moveTo>
                  <a:pt x="0" y="11287"/>
                </a:moveTo>
                <a:cubicBezTo>
                  <a:pt x="31128" y="-128"/>
                  <a:pt x="62257" y="-11542"/>
                  <a:pt x="99611" y="23739"/>
                </a:cubicBezTo>
                <a:cubicBezTo>
                  <a:pt x="136965" y="59020"/>
                  <a:pt x="186771" y="127507"/>
                  <a:pt x="224125" y="222973"/>
                </a:cubicBezTo>
                <a:cubicBezTo>
                  <a:pt x="261479" y="318439"/>
                  <a:pt x="294683" y="484467"/>
                  <a:pt x="323736" y="596536"/>
                </a:cubicBezTo>
                <a:cubicBezTo>
                  <a:pt x="352789" y="708605"/>
                  <a:pt x="369391" y="845579"/>
                  <a:pt x="398444" y="895387"/>
                </a:cubicBezTo>
                <a:cubicBezTo>
                  <a:pt x="427497" y="945195"/>
                  <a:pt x="466927" y="903688"/>
                  <a:pt x="498056" y="895387"/>
                </a:cubicBezTo>
                <a:cubicBezTo>
                  <a:pt x="529185" y="887086"/>
                  <a:pt x="558238" y="895386"/>
                  <a:pt x="585216" y="845578"/>
                </a:cubicBezTo>
                <a:cubicBezTo>
                  <a:pt x="612194" y="795770"/>
                  <a:pt x="635021" y="677475"/>
                  <a:pt x="659924" y="596536"/>
                </a:cubicBezTo>
                <a:cubicBezTo>
                  <a:pt x="684827" y="515597"/>
                  <a:pt x="711805" y="434659"/>
                  <a:pt x="734632" y="359946"/>
                </a:cubicBezTo>
                <a:cubicBezTo>
                  <a:pt x="757460" y="285233"/>
                  <a:pt x="765761" y="198068"/>
                  <a:pt x="796889" y="148260"/>
                </a:cubicBezTo>
                <a:cubicBezTo>
                  <a:pt x="828017" y="98452"/>
                  <a:pt x="898575" y="75623"/>
                  <a:pt x="921403" y="61095"/>
                </a:cubicBezTo>
                <a:cubicBezTo>
                  <a:pt x="944231" y="46568"/>
                  <a:pt x="939043" y="53831"/>
                  <a:pt x="933855" y="61095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617327" y="2357927"/>
            <a:ext cx="752506" cy="0"/>
          </a:xfrm>
          <a:prstGeom prst="line">
            <a:avLst/>
          </a:prstGeom>
          <a:ln w="762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5599" y="3721100"/>
            <a:ext cx="1621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Bubble of neutral hydrogen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192190" y="3110948"/>
            <a:ext cx="0" cy="6101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wa_dip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5941" y="1992158"/>
            <a:ext cx="93751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MWA: The First Black Holes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9680" y="1293009"/>
            <a:ext cx="2160000" cy="2160000"/>
            <a:chOff x="859144" y="2278734"/>
            <a:chExt cx="2160000" cy="2160000"/>
          </a:xfrm>
        </p:grpSpPr>
        <p:sp>
          <p:nvSpPr>
            <p:cNvPr id="6" name="Oval 5"/>
            <p:cNvSpPr/>
            <p:nvPr/>
          </p:nvSpPr>
          <p:spPr>
            <a:xfrm>
              <a:off x="859144" y="2278734"/>
              <a:ext cx="2160000" cy="21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38008" y="2456039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15310" y="2620891"/>
              <a:ext cx="1440000" cy="14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405063" y="2785743"/>
              <a:ext cx="1080000" cy="10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1454867" y="2785743"/>
              <a:ext cx="972000" cy="972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>
            <a:stCxn id="24" idx="11"/>
          </p:cNvCxnSpPr>
          <p:nvPr/>
        </p:nvCxnSpPr>
        <p:spPr>
          <a:xfrm>
            <a:off x="4352538" y="2431474"/>
            <a:ext cx="3168107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480363" y="2357927"/>
            <a:ext cx="938320" cy="919486"/>
          </a:xfrm>
          <a:custGeom>
            <a:avLst/>
            <a:gdLst>
              <a:gd name="connsiteX0" fmla="*/ 0 w 938320"/>
              <a:gd name="connsiteY0" fmla="*/ 11287 h 919486"/>
              <a:gd name="connsiteX1" fmla="*/ 99611 w 938320"/>
              <a:gd name="connsiteY1" fmla="*/ 23739 h 919486"/>
              <a:gd name="connsiteX2" fmla="*/ 224125 w 938320"/>
              <a:gd name="connsiteY2" fmla="*/ 222973 h 919486"/>
              <a:gd name="connsiteX3" fmla="*/ 323736 w 938320"/>
              <a:gd name="connsiteY3" fmla="*/ 596536 h 919486"/>
              <a:gd name="connsiteX4" fmla="*/ 398444 w 938320"/>
              <a:gd name="connsiteY4" fmla="*/ 895387 h 919486"/>
              <a:gd name="connsiteX5" fmla="*/ 498056 w 938320"/>
              <a:gd name="connsiteY5" fmla="*/ 895387 h 919486"/>
              <a:gd name="connsiteX6" fmla="*/ 585216 w 938320"/>
              <a:gd name="connsiteY6" fmla="*/ 845578 h 919486"/>
              <a:gd name="connsiteX7" fmla="*/ 659924 w 938320"/>
              <a:gd name="connsiteY7" fmla="*/ 596536 h 919486"/>
              <a:gd name="connsiteX8" fmla="*/ 734632 w 938320"/>
              <a:gd name="connsiteY8" fmla="*/ 359946 h 919486"/>
              <a:gd name="connsiteX9" fmla="*/ 796889 w 938320"/>
              <a:gd name="connsiteY9" fmla="*/ 148260 h 919486"/>
              <a:gd name="connsiteX10" fmla="*/ 921403 w 938320"/>
              <a:gd name="connsiteY10" fmla="*/ 61095 h 919486"/>
              <a:gd name="connsiteX11" fmla="*/ 933855 w 938320"/>
              <a:gd name="connsiteY11" fmla="*/ 61095 h 91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8320" h="919486">
                <a:moveTo>
                  <a:pt x="0" y="11287"/>
                </a:moveTo>
                <a:cubicBezTo>
                  <a:pt x="31128" y="-128"/>
                  <a:pt x="62257" y="-11542"/>
                  <a:pt x="99611" y="23739"/>
                </a:cubicBezTo>
                <a:cubicBezTo>
                  <a:pt x="136965" y="59020"/>
                  <a:pt x="186771" y="127507"/>
                  <a:pt x="224125" y="222973"/>
                </a:cubicBezTo>
                <a:cubicBezTo>
                  <a:pt x="261479" y="318439"/>
                  <a:pt x="294683" y="484467"/>
                  <a:pt x="323736" y="596536"/>
                </a:cubicBezTo>
                <a:cubicBezTo>
                  <a:pt x="352789" y="708605"/>
                  <a:pt x="369391" y="845579"/>
                  <a:pt x="398444" y="895387"/>
                </a:cubicBezTo>
                <a:cubicBezTo>
                  <a:pt x="427497" y="945195"/>
                  <a:pt x="466927" y="903688"/>
                  <a:pt x="498056" y="895387"/>
                </a:cubicBezTo>
                <a:cubicBezTo>
                  <a:pt x="529185" y="887086"/>
                  <a:pt x="558238" y="895386"/>
                  <a:pt x="585216" y="845578"/>
                </a:cubicBezTo>
                <a:cubicBezTo>
                  <a:pt x="612194" y="795770"/>
                  <a:pt x="635021" y="677475"/>
                  <a:pt x="659924" y="596536"/>
                </a:cubicBezTo>
                <a:cubicBezTo>
                  <a:pt x="684827" y="515597"/>
                  <a:pt x="711805" y="434659"/>
                  <a:pt x="734632" y="359946"/>
                </a:cubicBezTo>
                <a:cubicBezTo>
                  <a:pt x="757460" y="285233"/>
                  <a:pt x="765761" y="198068"/>
                  <a:pt x="796889" y="148260"/>
                </a:cubicBezTo>
                <a:cubicBezTo>
                  <a:pt x="828017" y="98452"/>
                  <a:pt x="898575" y="75623"/>
                  <a:pt x="921403" y="61095"/>
                </a:cubicBezTo>
                <a:cubicBezTo>
                  <a:pt x="944231" y="46568"/>
                  <a:pt x="939043" y="53831"/>
                  <a:pt x="933855" y="61095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18683" y="2370379"/>
            <a:ext cx="938320" cy="919486"/>
          </a:xfrm>
          <a:custGeom>
            <a:avLst/>
            <a:gdLst>
              <a:gd name="connsiteX0" fmla="*/ 0 w 938320"/>
              <a:gd name="connsiteY0" fmla="*/ 11287 h 919486"/>
              <a:gd name="connsiteX1" fmla="*/ 99611 w 938320"/>
              <a:gd name="connsiteY1" fmla="*/ 23739 h 919486"/>
              <a:gd name="connsiteX2" fmla="*/ 224125 w 938320"/>
              <a:gd name="connsiteY2" fmla="*/ 222973 h 919486"/>
              <a:gd name="connsiteX3" fmla="*/ 323736 w 938320"/>
              <a:gd name="connsiteY3" fmla="*/ 596536 h 919486"/>
              <a:gd name="connsiteX4" fmla="*/ 398444 w 938320"/>
              <a:gd name="connsiteY4" fmla="*/ 895387 h 919486"/>
              <a:gd name="connsiteX5" fmla="*/ 498056 w 938320"/>
              <a:gd name="connsiteY5" fmla="*/ 895387 h 919486"/>
              <a:gd name="connsiteX6" fmla="*/ 585216 w 938320"/>
              <a:gd name="connsiteY6" fmla="*/ 845578 h 919486"/>
              <a:gd name="connsiteX7" fmla="*/ 659924 w 938320"/>
              <a:gd name="connsiteY7" fmla="*/ 596536 h 919486"/>
              <a:gd name="connsiteX8" fmla="*/ 734632 w 938320"/>
              <a:gd name="connsiteY8" fmla="*/ 359946 h 919486"/>
              <a:gd name="connsiteX9" fmla="*/ 796889 w 938320"/>
              <a:gd name="connsiteY9" fmla="*/ 148260 h 919486"/>
              <a:gd name="connsiteX10" fmla="*/ 921403 w 938320"/>
              <a:gd name="connsiteY10" fmla="*/ 61095 h 919486"/>
              <a:gd name="connsiteX11" fmla="*/ 933855 w 938320"/>
              <a:gd name="connsiteY11" fmla="*/ 61095 h 91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8320" h="919486">
                <a:moveTo>
                  <a:pt x="0" y="11287"/>
                </a:moveTo>
                <a:cubicBezTo>
                  <a:pt x="31128" y="-128"/>
                  <a:pt x="62257" y="-11542"/>
                  <a:pt x="99611" y="23739"/>
                </a:cubicBezTo>
                <a:cubicBezTo>
                  <a:pt x="136965" y="59020"/>
                  <a:pt x="186771" y="127507"/>
                  <a:pt x="224125" y="222973"/>
                </a:cubicBezTo>
                <a:cubicBezTo>
                  <a:pt x="261479" y="318439"/>
                  <a:pt x="294683" y="484467"/>
                  <a:pt x="323736" y="596536"/>
                </a:cubicBezTo>
                <a:cubicBezTo>
                  <a:pt x="352789" y="708605"/>
                  <a:pt x="369391" y="845579"/>
                  <a:pt x="398444" y="895387"/>
                </a:cubicBezTo>
                <a:cubicBezTo>
                  <a:pt x="427497" y="945195"/>
                  <a:pt x="466927" y="903688"/>
                  <a:pt x="498056" y="895387"/>
                </a:cubicBezTo>
                <a:cubicBezTo>
                  <a:pt x="529185" y="887086"/>
                  <a:pt x="558238" y="895386"/>
                  <a:pt x="585216" y="845578"/>
                </a:cubicBezTo>
                <a:cubicBezTo>
                  <a:pt x="612194" y="795770"/>
                  <a:pt x="635021" y="677475"/>
                  <a:pt x="659924" y="596536"/>
                </a:cubicBezTo>
                <a:cubicBezTo>
                  <a:pt x="684827" y="515597"/>
                  <a:pt x="711805" y="434659"/>
                  <a:pt x="734632" y="359946"/>
                </a:cubicBezTo>
                <a:cubicBezTo>
                  <a:pt x="757460" y="285233"/>
                  <a:pt x="765761" y="198068"/>
                  <a:pt x="796889" y="148260"/>
                </a:cubicBezTo>
                <a:cubicBezTo>
                  <a:pt x="828017" y="98452"/>
                  <a:pt x="898575" y="75623"/>
                  <a:pt x="921403" y="61095"/>
                </a:cubicBezTo>
                <a:cubicBezTo>
                  <a:pt x="944231" y="46568"/>
                  <a:pt x="939043" y="53831"/>
                  <a:pt x="933855" y="61095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mwa_dip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5941" y="1992158"/>
            <a:ext cx="93751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MWA: The First Black Holes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9680" y="1293009"/>
            <a:ext cx="2160000" cy="2160000"/>
            <a:chOff x="859144" y="2278734"/>
            <a:chExt cx="2160000" cy="2160000"/>
          </a:xfrm>
        </p:grpSpPr>
        <p:sp>
          <p:nvSpPr>
            <p:cNvPr id="6" name="Oval 5"/>
            <p:cNvSpPr/>
            <p:nvPr/>
          </p:nvSpPr>
          <p:spPr>
            <a:xfrm>
              <a:off x="859144" y="2278734"/>
              <a:ext cx="2160000" cy="21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38008" y="2456039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15310" y="2620891"/>
              <a:ext cx="1440000" cy="144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405063" y="2785743"/>
              <a:ext cx="1080000" cy="1080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1454867" y="2785743"/>
              <a:ext cx="972000" cy="9720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>
            <a:stCxn id="24" idx="11"/>
          </p:cNvCxnSpPr>
          <p:nvPr/>
        </p:nvCxnSpPr>
        <p:spPr>
          <a:xfrm>
            <a:off x="4352538" y="2431474"/>
            <a:ext cx="3168107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2480363" y="2357927"/>
            <a:ext cx="938320" cy="919486"/>
          </a:xfrm>
          <a:custGeom>
            <a:avLst/>
            <a:gdLst>
              <a:gd name="connsiteX0" fmla="*/ 0 w 938320"/>
              <a:gd name="connsiteY0" fmla="*/ 11287 h 919486"/>
              <a:gd name="connsiteX1" fmla="*/ 99611 w 938320"/>
              <a:gd name="connsiteY1" fmla="*/ 23739 h 919486"/>
              <a:gd name="connsiteX2" fmla="*/ 224125 w 938320"/>
              <a:gd name="connsiteY2" fmla="*/ 222973 h 919486"/>
              <a:gd name="connsiteX3" fmla="*/ 323736 w 938320"/>
              <a:gd name="connsiteY3" fmla="*/ 596536 h 919486"/>
              <a:gd name="connsiteX4" fmla="*/ 398444 w 938320"/>
              <a:gd name="connsiteY4" fmla="*/ 895387 h 919486"/>
              <a:gd name="connsiteX5" fmla="*/ 498056 w 938320"/>
              <a:gd name="connsiteY5" fmla="*/ 895387 h 919486"/>
              <a:gd name="connsiteX6" fmla="*/ 585216 w 938320"/>
              <a:gd name="connsiteY6" fmla="*/ 845578 h 919486"/>
              <a:gd name="connsiteX7" fmla="*/ 659924 w 938320"/>
              <a:gd name="connsiteY7" fmla="*/ 596536 h 919486"/>
              <a:gd name="connsiteX8" fmla="*/ 734632 w 938320"/>
              <a:gd name="connsiteY8" fmla="*/ 359946 h 919486"/>
              <a:gd name="connsiteX9" fmla="*/ 796889 w 938320"/>
              <a:gd name="connsiteY9" fmla="*/ 148260 h 919486"/>
              <a:gd name="connsiteX10" fmla="*/ 921403 w 938320"/>
              <a:gd name="connsiteY10" fmla="*/ 61095 h 919486"/>
              <a:gd name="connsiteX11" fmla="*/ 933855 w 938320"/>
              <a:gd name="connsiteY11" fmla="*/ 61095 h 91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8320" h="919486">
                <a:moveTo>
                  <a:pt x="0" y="11287"/>
                </a:moveTo>
                <a:cubicBezTo>
                  <a:pt x="31128" y="-128"/>
                  <a:pt x="62257" y="-11542"/>
                  <a:pt x="99611" y="23739"/>
                </a:cubicBezTo>
                <a:cubicBezTo>
                  <a:pt x="136965" y="59020"/>
                  <a:pt x="186771" y="127507"/>
                  <a:pt x="224125" y="222973"/>
                </a:cubicBezTo>
                <a:cubicBezTo>
                  <a:pt x="261479" y="318439"/>
                  <a:pt x="294683" y="484467"/>
                  <a:pt x="323736" y="596536"/>
                </a:cubicBezTo>
                <a:cubicBezTo>
                  <a:pt x="352789" y="708605"/>
                  <a:pt x="369391" y="845579"/>
                  <a:pt x="398444" y="895387"/>
                </a:cubicBezTo>
                <a:cubicBezTo>
                  <a:pt x="427497" y="945195"/>
                  <a:pt x="466927" y="903688"/>
                  <a:pt x="498056" y="895387"/>
                </a:cubicBezTo>
                <a:cubicBezTo>
                  <a:pt x="529185" y="887086"/>
                  <a:pt x="558238" y="895386"/>
                  <a:pt x="585216" y="845578"/>
                </a:cubicBezTo>
                <a:cubicBezTo>
                  <a:pt x="612194" y="795770"/>
                  <a:pt x="635021" y="677475"/>
                  <a:pt x="659924" y="596536"/>
                </a:cubicBezTo>
                <a:cubicBezTo>
                  <a:pt x="684827" y="515597"/>
                  <a:pt x="711805" y="434659"/>
                  <a:pt x="734632" y="359946"/>
                </a:cubicBezTo>
                <a:cubicBezTo>
                  <a:pt x="757460" y="285233"/>
                  <a:pt x="765761" y="198068"/>
                  <a:pt x="796889" y="148260"/>
                </a:cubicBezTo>
                <a:cubicBezTo>
                  <a:pt x="828017" y="98452"/>
                  <a:pt x="898575" y="75623"/>
                  <a:pt x="921403" y="61095"/>
                </a:cubicBezTo>
                <a:cubicBezTo>
                  <a:pt x="944231" y="46568"/>
                  <a:pt x="939043" y="53831"/>
                  <a:pt x="933855" y="61095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418683" y="2370379"/>
            <a:ext cx="938320" cy="919486"/>
          </a:xfrm>
          <a:custGeom>
            <a:avLst/>
            <a:gdLst>
              <a:gd name="connsiteX0" fmla="*/ 0 w 938320"/>
              <a:gd name="connsiteY0" fmla="*/ 11287 h 919486"/>
              <a:gd name="connsiteX1" fmla="*/ 99611 w 938320"/>
              <a:gd name="connsiteY1" fmla="*/ 23739 h 919486"/>
              <a:gd name="connsiteX2" fmla="*/ 224125 w 938320"/>
              <a:gd name="connsiteY2" fmla="*/ 222973 h 919486"/>
              <a:gd name="connsiteX3" fmla="*/ 323736 w 938320"/>
              <a:gd name="connsiteY3" fmla="*/ 596536 h 919486"/>
              <a:gd name="connsiteX4" fmla="*/ 398444 w 938320"/>
              <a:gd name="connsiteY4" fmla="*/ 895387 h 919486"/>
              <a:gd name="connsiteX5" fmla="*/ 498056 w 938320"/>
              <a:gd name="connsiteY5" fmla="*/ 895387 h 919486"/>
              <a:gd name="connsiteX6" fmla="*/ 585216 w 938320"/>
              <a:gd name="connsiteY6" fmla="*/ 845578 h 919486"/>
              <a:gd name="connsiteX7" fmla="*/ 659924 w 938320"/>
              <a:gd name="connsiteY7" fmla="*/ 596536 h 919486"/>
              <a:gd name="connsiteX8" fmla="*/ 734632 w 938320"/>
              <a:gd name="connsiteY8" fmla="*/ 359946 h 919486"/>
              <a:gd name="connsiteX9" fmla="*/ 796889 w 938320"/>
              <a:gd name="connsiteY9" fmla="*/ 148260 h 919486"/>
              <a:gd name="connsiteX10" fmla="*/ 921403 w 938320"/>
              <a:gd name="connsiteY10" fmla="*/ 61095 h 919486"/>
              <a:gd name="connsiteX11" fmla="*/ 933855 w 938320"/>
              <a:gd name="connsiteY11" fmla="*/ 61095 h 91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8320" h="919486">
                <a:moveTo>
                  <a:pt x="0" y="11287"/>
                </a:moveTo>
                <a:cubicBezTo>
                  <a:pt x="31128" y="-128"/>
                  <a:pt x="62257" y="-11542"/>
                  <a:pt x="99611" y="23739"/>
                </a:cubicBezTo>
                <a:cubicBezTo>
                  <a:pt x="136965" y="59020"/>
                  <a:pt x="186771" y="127507"/>
                  <a:pt x="224125" y="222973"/>
                </a:cubicBezTo>
                <a:cubicBezTo>
                  <a:pt x="261479" y="318439"/>
                  <a:pt x="294683" y="484467"/>
                  <a:pt x="323736" y="596536"/>
                </a:cubicBezTo>
                <a:cubicBezTo>
                  <a:pt x="352789" y="708605"/>
                  <a:pt x="369391" y="845579"/>
                  <a:pt x="398444" y="895387"/>
                </a:cubicBezTo>
                <a:cubicBezTo>
                  <a:pt x="427497" y="945195"/>
                  <a:pt x="466927" y="903688"/>
                  <a:pt x="498056" y="895387"/>
                </a:cubicBezTo>
                <a:cubicBezTo>
                  <a:pt x="529185" y="887086"/>
                  <a:pt x="558238" y="895386"/>
                  <a:pt x="585216" y="845578"/>
                </a:cubicBezTo>
                <a:cubicBezTo>
                  <a:pt x="612194" y="795770"/>
                  <a:pt x="635021" y="677475"/>
                  <a:pt x="659924" y="596536"/>
                </a:cubicBezTo>
                <a:cubicBezTo>
                  <a:pt x="684827" y="515597"/>
                  <a:pt x="711805" y="434659"/>
                  <a:pt x="734632" y="359946"/>
                </a:cubicBezTo>
                <a:cubicBezTo>
                  <a:pt x="757460" y="285233"/>
                  <a:pt x="765761" y="198068"/>
                  <a:pt x="796889" y="148260"/>
                </a:cubicBezTo>
                <a:cubicBezTo>
                  <a:pt x="828017" y="98452"/>
                  <a:pt x="898575" y="75623"/>
                  <a:pt x="921403" y="61095"/>
                </a:cubicBezTo>
                <a:cubicBezTo>
                  <a:pt x="944231" y="46568"/>
                  <a:pt x="939043" y="53831"/>
                  <a:pt x="933855" y="61095"/>
                </a:cubicBezTo>
              </a:path>
            </a:pathLst>
          </a:cu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" y="4358239"/>
            <a:ext cx="8920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Active Very high-z Nuclear Galaxies at Epoch of </a:t>
            </a:r>
            <a:r>
              <a:rPr lang="en-US" sz="2800" dirty="0" err="1" smtClean="0"/>
              <a:t>Reionisation</a:t>
            </a:r>
            <a:endParaRPr lang="en-US" sz="2800" dirty="0" smtClean="0"/>
          </a:p>
          <a:p>
            <a:pPr algn="ctr"/>
            <a:r>
              <a:rPr lang="en-US" sz="2800" dirty="0" smtClean="0"/>
              <a:t>(</a:t>
            </a:r>
            <a:r>
              <a:rPr lang="en-US" sz="2800" dirty="0" err="1" smtClean="0"/>
              <a:t>AVeNGER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20" name="Picture 19" descr="mwa_dipo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5941" y="1992158"/>
            <a:ext cx="93751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MWA: Radio SEDs of </a:t>
            </a:r>
            <a:r>
              <a:rPr lang="en-US" dirty="0" err="1" smtClean="0"/>
              <a:t>HzRGs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082799" y="1158875"/>
            <a:ext cx="6837363" cy="52117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baseline="-25000" dirty="0" err="1" smtClean="0"/>
              <a:t>Drouart</a:t>
            </a:r>
            <a:r>
              <a:rPr lang="en-US" baseline="-25000" dirty="0" smtClean="0"/>
              <a:t>, Seymour, et al. (in prep)</a:t>
            </a:r>
            <a:endParaRPr lang="en-US" baseline="-25000" dirty="0"/>
          </a:p>
        </p:txBody>
      </p:sp>
      <p:pic>
        <p:nvPicPr>
          <p:cNvPr id="6" name="Picture 5" descr="TN_J0924-2201_models2_SED_fn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" y="1051254"/>
            <a:ext cx="6182873" cy="4637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75960" y="2217806"/>
            <a:ext cx="23672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HeRGÉ</a:t>
            </a:r>
            <a:r>
              <a:rPr lang="en-US" dirty="0" smtClean="0"/>
              <a:t> sample: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70 </a:t>
            </a:r>
            <a:r>
              <a:rPr lang="en-US" dirty="0" err="1" smtClean="0"/>
              <a:t>HzRGs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z &gt; 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</a:t>
            </a:r>
            <a:r>
              <a:rPr lang="en-US" baseline="-25000" dirty="0" smtClean="0"/>
              <a:t>3GHz</a:t>
            </a:r>
            <a:r>
              <a:rPr lang="en-US" dirty="0" smtClean="0"/>
              <a:t> &gt; 10</a:t>
            </a:r>
            <a:r>
              <a:rPr lang="en-US" baseline="30000" dirty="0" smtClean="0"/>
              <a:t>27</a:t>
            </a:r>
            <a:r>
              <a:rPr lang="en-US" dirty="0" smtClean="0"/>
              <a:t> W/Hz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Measured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Stellar masses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SFRs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BHARs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environments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GLEAM: The First Black Holes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herge_c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" y="986073"/>
            <a:ext cx="7639779" cy="5587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2700" y="1565782"/>
            <a:ext cx="1287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 of symbol = redshift (range 1&lt;z&lt;5.2)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5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GLEAM: The First Black Holes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 dirty="0"/>
              <a:t>Science at Low Frequencies III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herge_c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" y="986073"/>
            <a:ext cx="7639779" cy="5587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0996" y="1565782"/>
            <a:ext cx="1029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Size of symbol = redshift (range 1&lt;z&lt;5.2) 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9200" y="3695700"/>
            <a:ext cx="5588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RAR 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212648</TotalTime>
  <Words>490</Words>
  <Application>Microsoft Macintosh PowerPoint</Application>
  <PresentationFormat>On-screen Show (4:3)</PresentationFormat>
  <Paragraphs>108</Paragraphs>
  <Slides>18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Helvetica Neue</vt:lpstr>
      <vt:lpstr>Wingdings</vt:lpstr>
      <vt:lpstr>Arial</vt:lpstr>
      <vt:lpstr>Calibri</vt:lpstr>
      <vt:lpstr>ICRAR Black</vt:lpstr>
      <vt:lpstr>PowerPoint Presentation</vt:lpstr>
      <vt:lpstr>The early formation of massive black holes</vt:lpstr>
      <vt:lpstr>MWA: The First Black Holes</vt:lpstr>
      <vt:lpstr>MWA: The First Black Holes</vt:lpstr>
      <vt:lpstr>MWA: The First Black Holes</vt:lpstr>
      <vt:lpstr>MWA: The First Black Holes</vt:lpstr>
      <vt:lpstr>MWA: Radio SEDs of HzRGs</vt:lpstr>
      <vt:lpstr>GLEAM: The First Black Holes</vt:lpstr>
      <vt:lpstr>GLEAM: The First Black Holes</vt:lpstr>
      <vt:lpstr>Model Assumptions</vt:lpstr>
      <vt:lpstr>Vanilla Power-Law Model @z=8</vt:lpstr>
      <vt:lpstr>Free-free absorption geometry</vt:lpstr>
      <vt:lpstr>FFA model</vt:lpstr>
      <vt:lpstr>Inverse Compton Losses off CMB</vt:lpstr>
      <vt:lpstr>Inverse Compton + FFA Model</vt:lpstr>
      <vt:lpstr>Full Model at z=11</vt:lpstr>
      <vt:lpstr>Conclusions</vt:lpstr>
      <vt:lpstr>PowerPoint Presentation</vt:lpstr>
    </vt:vector>
  </TitlesOfParts>
  <Company>The University of Western Australia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Gottschalk</dc:creator>
  <cp:lastModifiedBy>Microsoft Office User</cp:lastModifiedBy>
  <cp:revision>1736</cp:revision>
  <dcterms:created xsi:type="dcterms:W3CDTF">2014-01-21T06:00:06Z</dcterms:created>
  <dcterms:modified xsi:type="dcterms:W3CDTF">2016-12-07T23:42:25Z</dcterms:modified>
</cp:coreProperties>
</file>