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mp4" ContentType="video/unknown"/>
  <Default Extension="rels" ContentType="application/vnd.openxmlformats-package.relationships+xml"/>
  <Default Extension="tif" ContentType="image/t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426" r:id="rId2"/>
    <p:sldId id="441" r:id="rId3"/>
    <p:sldId id="442" r:id="rId4"/>
    <p:sldId id="435" r:id="rId5"/>
    <p:sldId id="432" r:id="rId6"/>
    <p:sldId id="443" r:id="rId7"/>
    <p:sldId id="444" r:id="rId8"/>
    <p:sldId id="439" r:id="rId9"/>
    <p:sldId id="450" r:id="rId10"/>
    <p:sldId id="446" r:id="rId11"/>
    <p:sldId id="447" r:id="rId12"/>
    <p:sldId id="448" r:id="rId13"/>
    <p:sldId id="449" r:id="rId14"/>
    <p:sldId id="440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0920"/>
    <a:srgbClr val="F6BB1C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9" autoAdjust="0"/>
    <p:restoredTop sz="87681" autoAdjust="0"/>
  </p:normalViewPr>
  <p:slideViewPr>
    <p:cSldViewPr snapToGrid="0" snapToObjects="1">
      <p:cViewPr>
        <p:scale>
          <a:sx n="105" d="100"/>
          <a:sy n="105" d="100"/>
        </p:scale>
        <p:origin x="-1592" y="-1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9703B3-037A-6D4B-A1BF-7C71D1CD0882}" type="datetimeFigureOut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F6BD8D-D1F9-BC4F-A0B6-8499CABD6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771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8FA2BA-21CB-AC41-BDFF-8AF1F2C23B5F}" type="datetimeFigureOut">
              <a:rPr lang="en-US" smtClean="0"/>
              <a:t>6/12/16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75954-64D3-3547-9E41-BA5D253C7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947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75954-64D3-3547-9E41-BA5D253C709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93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157">
              <a:defRPr/>
            </a:pPr>
            <a:r>
              <a:rPr lang="en-US" baseline="0" dirty="0" smtClean="0"/>
              <a:t>Townes and </a:t>
            </a:r>
            <a:r>
              <a:rPr lang="en-US" baseline="0" dirty="0" err="1" smtClean="0"/>
              <a:t>Schklovski</a:t>
            </a:r>
            <a:r>
              <a:rPr lang="en-US" baseline="0" dirty="0" smtClean="0"/>
              <a:t> were first to realize in the mid 1950s the potential for radio observations for discovering molecules.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75954-64D3-3547-9E41-BA5D253C70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4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The majority</a:t>
            </a:r>
            <a:r>
              <a:rPr lang="en-US" baseline="0" dirty="0" smtClean="0"/>
              <a:t> of molecules discovered have been from </a:t>
            </a:r>
            <a:r>
              <a:rPr lang="en-US" baseline="0" dirty="0" err="1" smtClean="0"/>
              <a:t>milli-metre</a:t>
            </a:r>
            <a:r>
              <a:rPr lang="en-US" baseline="0" dirty="0" smtClean="0"/>
              <a:t> wave radio telescopes.</a:t>
            </a:r>
          </a:p>
          <a:p>
            <a:r>
              <a:rPr lang="en-US" baseline="0" dirty="0" smtClean="0"/>
              <a:t>In this regime observed spectral features of fine structure atoms or rotational transitions of polar molecules (non-symmetric)</a:t>
            </a:r>
          </a:p>
          <a:p>
            <a:r>
              <a:rPr lang="en-US" baseline="0" dirty="0" smtClean="0"/>
              <a:t>McGuire et al 2016 first Chiral Molecule recently.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75954-64D3-3547-9E41-BA5D253C70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09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of</a:t>
            </a:r>
            <a:r>
              <a:rPr lang="en-US" baseline="0" dirty="0" smtClean="0"/>
              <a:t> the largest molecules we have ever detected are in the </a:t>
            </a:r>
            <a:r>
              <a:rPr lang="en-US" baseline="0" dirty="0" err="1" smtClean="0"/>
              <a:t>Sgr</a:t>
            </a:r>
            <a:r>
              <a:rPr lang="en-US" baseline="0" dirty="0" smtClean="0"/>
              <a:t> B star, so that is the motivation for starting here.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Other </a:t>
            </a:r>
            <a:r>
              <a:rPr lang="en-US" baseline="0" dirty="0" err="1" smtClean="0"/>
              <a:t>labroatory</a:t>
            </a:r>
            <a:r>
              <a:rPr lang="en-US" baseline="0" dirty="0" smtClean="0"/>
              <a:t> experiments and models would be helpful to find additional transitions and better calculate sensitivities.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75954-64D3-3547-9E41-BA5D253C709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40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Voltage Capture</a:t>
            </a:r>
            <a:r>
              <a:rPr lang="en-US" baseline="0" dirty="0" smtClean="0"/>
              <a:t> system: raw voltages with 100 us resolution.  </a:t>
            </a:r>
          </a:p>
          <a:p>
            <a:endParaRPr lang="en-US" dirty="0" smtClean="0"/>
          </a:p>
          <a:p>
            <a:r>
              <a:rPr lang="en-US" dirty="0" smtClean="0"/>
              <a:t>NO:</a:t>
            </a:r>
            <a:r>
              <a:rPr lang="en-US" baseline="0" dirty="0" smtClean="0"/>
              <a:t> Large amount of known transitions, low energy transitions, </a:t>
            </a:r>
          </a:p>
          <a:p>
            <a:r>
              <a:rPr lang="en-US" baseline="0" dirty="0" err="1" smtClean="0"/>
              <a:t>Perssson</a:t>
            </a:r>
            <a:r>
              <a:rPr lang="en-US" baseline="0" dirty="0" smtClean="0"/>
              <a:t> et al 2010 suggest a most likely low frequency molecule to be detected is NO.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75954-64D3-3547-9E41-BA5D253C709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40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Primary</a:t>
            </a:r>
            <a:r>
              <a:rPr lang="en-US" baseline="0" dirty="0" smtClean="0"/>
              <a:t> transitions of several large molecules important for star formation, life, ….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75954-64D3-3547-9E41-BA5D253C709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40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noise goes down as</a:t>
            </a:r>
            <a:r>
              <a:rPr lang="en-US" baseline="0" dirty="0" smtClean="0"/>
              <a:t> a function of square root of 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75954-64D3-3547-9E41-BA5D253C709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32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6800" y="670561"/>
            <a:ext cx="5262880" cy="2929890"/>
          </a:xfrm>
        </p:spPr>
        <p:txBody>
          <a:bodyPr anchor="b" anchorCtr="0"/>
          <a:lstStyle>
            <a:lvl1pPr algn="l">
              <a:defRPr b="0" i="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AU" dirty="0" smtClean="0"/>
              <a:t>Click to edit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6800" y="4145280"/>
            <a:ext cx="5262880" cy="109728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400" b="0" i="0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0" indent="0" algn="l">
              <a:buNone/>
              <a:defRPr sz="2200" b="0" i="0">
                <a:solidFill>
                  <a:srgbClr val="000000"/>
                </a:solidFill>
                <a:latin typeface="Arial"/>
                <a:cs typeface="Arial"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edit</a:t>
            </a:r>
          </a:p>
          <a:p>
            <a:pPr lvl="1"/>
            <a:r>
              <a:rPr lang="en-AU" dirty="0" err="1" smtClean="0"/>
              <a:t>Subsubtitle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560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680" y="132080"/>
            <a:ext cx="7670800" cy="650240"/>
          </a:xfrm>
        </p:spPr>
        <p:txBody>
          <a:bodyPr/>
          <a:lstStyle/>
          <a:p>
            <a:r>
              <a:rPr lang="en-AU" dirty="0" smtClean="0"/>
              <a:t>Click to edit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 dirty="0" smtClean="0"/>
              <a:t>Molecular Transitions at Low Frequency – July 2016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707120" y="6583680"/>
            <a:ext cx="447040" cy="269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0" i="0" kern="1200">
                <a:solidFill>
                  <a:schemeClr val="bg1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33375" y="1158875"/>
            <a:ext cx="8586788" cy="5211763"/>
          </a:xfrm>
        </p:spPr>
        <p:txBody>
          <a:bodyPr/>
          <a:lstStyle/>
          <a:p>
            <a:pPr lvl="0"/>
            <a:r>
              <a:rPr lang="en-AU" dirty="0" smtClean="0"/>
              <a:t>Click to edit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385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680" y="132080"/>
            <a:ext cx="7518400" cy="650240"/>
          </a:xfrm>
        </p:spPr>
        <p:txBody>
          <a:bodyPr/>
          <a:lstStyle/>
          <a:p>
            <a:r>
              <a:rPr lang="en-AU" dirty="0" smtClean="0"/>
              <a:t>Click to edit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 dirty="0" smtClean="0"/>
              <a:t>Molecular Transitions at Low Frequency – July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457200" y="1158240"/>
            <a:ext cx="4287520" cy="4967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CD0920"/>
                </a:solidFill>
              </a:defRPr>
            </a:lvl1pPr>
          </a:lstStyle>
          <a:p>
            <a:pPr lvl="0"/>
            <a:r>
              <a:rPr lang="en-AU" dirty="0" smtClean="0"/>
              <a:t>Click to edit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886325" y="1158875"/>
            <a:ext cx="3881438" cy="49672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15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and Landscape Imag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680" y="132080"/>
            <a:ext cx="7518400" cy="650240"/>
          </a:xfrm>
        </p:spPr>
        <p:txBody>
          <a:bodyPr/>
          <a:lstStyle/>
          <a:p>
            <a:r>
              <a:rPr lang="en-AU" dirty="0" smtClean="0"/>
              <a:t>Click to edit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 dirty="0" smtClean="0"/>
              <a:t>Molecular Transitions at Low Frequency – July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25120" y="1158875"/>
            <a:ext cx="8442643" cy="410400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5438" y="5414963"/>
            <a:ext cx="8442325" cy="1077912"/>
          </a:xfrm>
        </p:spPr>
        <p:txBody>
          <a:bodyPr/>
          <a:lstStyle>
            <a:lvl1pPr algn="ctr">
              <a:defRPr sz="2400"/>
            </a:lvl1pPr>
            <a:lvl2pPr algn="ctr">
              <a:defRPr/>
            </a:lvl2pPr>
            <a:lvl3pPr marL="0" indent="0" algn="ctr">
              <a:buNone/>
              <a:defRPr sz="2400"/>
            </a:lvl3pPr>
            <a:lvl4pPr marL="0" indent="0" algn="ctr">
              <a:buNone/>
              <a:defRPr sz="2400"/>
            </a:lvl4pPr>
            <a:lvl5pPr marL="0" indent="0" algn="ctr">
              <a:buNone/>
              <a:defRPr sz="2400"/>
            </a:lvl5pPr>
          </a:lstStyle>
          <a:p>
            <a:pPr lvl="0"/>
            <a:r>
              <a:rPr lang="en-AU" dirty="0" smtClean="0"/>
              <a:t>Click to edit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314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6800" y="3850640"/>
            <a:ext cx="5262880" cy="833120"/>
          </a:xfrm>
        </p:spPr>
        <p:txBody>
          <a:bodyPr anchor="b" anchorCtr="0">
            <a:normAutofit/>
          </a:bodyPr>
          <a:lstStyle>
            <a:lvl1pPr algn="l">
              <a:defRPr sz="2800" b="0" i="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6800" y="4765040"/>
            <a:ext cx="5262880" cy="47752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b="0" i="0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edit subtitle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606799" y="599440"/>
            <a:ext cx="5262563" cy="315976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87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9162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>
              <a:defRPr sz="1800"/>
            </a:pPr>
            <a:r>
              <a:rPr sz="2400"/>
              <a:t>Body Level One</a:t>
            </a:r>
          </a:p>
          <a:p>
            <a:pPr lvl="1">
              <a:defRPr sz="1800"/>
            </a:pPr>
            <a:r>
              <a:rPr sz="2400"/>
              <a:t>Body Level Two</a:t>
            </a:r>
          </a:p>
          <a:p>
            <a:pPr lvl="2">
              <a:defRPr sz="1800"/>
            </a:pPr>
            <a:r>
              <a:rPr sz="2400"/>
              <a:t>Body Level Three</a:t>
            </a:r>
          </a:p>
          <a:p>
            <a:pPr lvl="3">
              <a:defRPr sz="1800"/>
            </a:pPr>
            <a:r>
              <a:rPr sz="2400"/>
              <a:t>Body Level Four</a:t>
            </a:r>
          </a:p>
          <a:p>
            <a:pPr lvl="4">
              <a:defRPr sz="1800"/>
            </a:pPr>
            <a:r>
              <a:rPr sz="24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001508232"/>
      </p:ext>
    </p:extLst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Complex molecules in space, and can we make beer out of them?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6C9C958-316F-A449-8936-341C40B026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7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9472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49680" y="81280"/>
            <a:ext cx="7518400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 smtClean="0"/>
              <a:t>Click to edit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8240"/>
            <a:ext cx="8310880" cy="4967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 smtClean="0"/>
              <a:t>Click to edit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2480" y="6573520"/>
            <a:ext cx="5135880" cy="269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0000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b="1" dirty="0" smtClean="0"/>
              <a:t>Molecular Transitions at Low Frequency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573520"/>
            <a:ext cx="447040" cy="269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000000"/>
                </a:solidFill>
                <a:latin typeface="Helvetica Neue"/>
                <a:cs typeface="Helvetica Neue"/>
              </a:defRPr>
            </a:lvl1pPr>
          </a:lstStyle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486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2" r:id="rId3"/>
    <p:sldLayoutId id="2147483653" r:id="rId4"/>
    <p:sldLayoutId id="2147483651" r:id="rId5"/>
    <p:sldLayoutId id="2147483655" r:id="rId6"/>
    <p:sldLayoutId id="2147483656" r:id="rId7"/>
    <p:sldLayoutId id="2147483657" r:id="rId8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800" b="1" i="0" kern="1200">
          <a:solidFill>
            <a:srgbClr val="CD0920"/>
          </a:solidFill>
          <a:latin typeface="Arial"/>
          <a:ea typeface="+mn-ea"/>
          <a:cs typeface="Arial"/>
        </a:defRPr>
      </a:lvl1pPr>
      <a:lvl2pPr marL="0" indent="0" algn="l" defTabSz="457200" rtl="0" eaLnBrk="1" latinLnBrk="0" hangingPunct="1">
        <a:spcBef>
          <a:spcPts val="0"/>
        </a:spcBef>
        <a:buFont typeface="Arial"/>
        <a:buNone/>
        <a:defRPr sz="2400" b="0" i="0" kern="1200">
          <a:solidFill>
            <a:schemeClr val="tx1"/>
          </a:solidFill>
          <a:latin typeface="Arial"/>
          <a:ea typeface="+mn-ea"/>
          <a:cs typeface="Arial"/>
        </a:defRPr>
      </a:lvl2pPr>
      <a:lvl3pPr marL="532800" indent="-228600" algn="l" defTabSz="457200" rtl="0" eaLnBrk="1" latinLnBrk="0" hangingPunct="1">
        <a:spcBef>
          <a:spcPts val="0"/>
        </a:spcBef>
        <a:buSzPct val="80000"/>
        <a:buFont typeface="Arial"/>
        <a:buChar char="•"/>
        <a:defRPr sz="2400" b="0" i="0" kern="1200">
          <a:solidFill>
            <a:schemeClr val="tx1"/>
          </a:solidFill>
          <a:latin typeface="Arial"/>
          <a:ea typeface="+mn-ea"/>
          <a:cs typeface="Arial"/>
        </a:defRPr>
      </a:lvl3pPr>
      <a:lvl4pPr marL="846000" indent="-228600" algn="l" defTabSz="457200" rtl="0" eaLnBrk="1" latinLnBrk="0" hangingPunct="1">
        <a:spcBef>
          <a:spcPts val="0"/>
        </a:spcBef>
        <a:buSzPct val="80000"/>
        <a:buFont typeface="Arial"/>
        <a:buChar char="–"/>
        <a:defRPr sz="2200" b="0" i="0" kern="1200">
          <a:solidFill>
            <a:schemeClr val="tx1"/>
          </a:solidFill>
          <a:latin typeface="Arial"/>
          <a:ea typeface="+mn-ea"/>
          <a:cs typeface="Arial"/>
        </a:defRPr>
      </a:lvl4pPr>
      <a:lvl5pPr marL="1339200" indent="-228600" algn="l" defTabSz="457200" rtl="0" eaLnBrk="1" latinLnBrk="0" hangingPunct="1">
        <a:spcBef>
          <a:spcPts val="0"/>
        </a:spcBef>
        <a:buSzPct val="80000"/>
        <a:buFont typeface="Arial"/>
        <a:buChar char="•"/>
        <a:defRPr sz="2000" b="0" i="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2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microsoft.com/office/2007/relationships/hdphoto" Target="../media/hdphoto1.wdp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93587" y="351216"/>
            <a:ext cx="22167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MWA/GLEAM 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68704" y="3858569"/>
            <a:ext cx="640358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Chenoa Tremblay</a:t>
            </a:r>
            <a:endParaRPr lang="en-US" sz="2400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Supervisors: Andrew Walsh, Chris Jordan and Natasha Hurley-Walker</a:t>
            </a:r>
            <a:endParaRPr lang="en-US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ICRAR-Curtin University </a:t>
            </a:r>
          </a:p>
          <a:p>
            <a:r>
              <a:rPr lang="en-US" sz="2400" dirty="0" smtClean="0">
                <a:latin typeface="Arial"/>
                <a:cs typeface="Arial"/>
              </a:rPr>
              <a:t>Dec 2016 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02463" y="1867537"/>
            <a:ext cx="5633086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</a:rPr>
              <a:t>Searching for Molecular Building Blocks at Low Frequency with MWA</a:t>
            </a:r>
          </a:p>
        </p:txBody>
      </p:sp>
    </p:spTree>
    <p:extLst>
      <p:ext uri="{BB962C8B-B14F-4D97-AF65-F5344CB8AC3E}">
        <p14:creationId xmlns:p14="http://schemas.microsoft.com/office/powerpoint/2010/main" val="4088753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Noise_with_Integration_noweigh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016" y="332656"/>
            <a:ext cx="3240360" cy="26986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824" y="132080"/>
            <a:ext cx="5932656" cy="6502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Results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3528" y="1412776"/>
            <a:ext cx="4311196" cy="1961695"/>
          </a:xfrm>
        </p:spPr>
        <p:txBody>
          <a:bodyPr/>
          <a:lstStyle/>
          <a:p>
            <a:r>
              <a:rPr lang="en-US" dirty="0" smtClean="0"/>
              <a:t>Created continuum subtracted cubes to search for spectral lines</a:t>
            </a:r>
            <a:endParaRPr lang="en-US" dirty="0"/>
          </a:p>
        </p:txBody>
      </p:sp>
      <p:pic>
        <p:nvPicPr>
          <p:cNvPr id="6" name="pasted-image-small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3861048"/>
            <a:ext cx="8974816" cy="2805822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/>
          <p:cNvSpPr txBox="1"/>
          <p:nvPr/>
        </p:nvSpPr>
        <p:spPr>
          <a:xfrm>
            <a:off x="6462683" y="5919422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 -2Jy   Max 12Jy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3471391"/>
            <a:ext cx="2659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Continuum Image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3848" y="3471391"/>
            <a:ext cx="3155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Single Channel Image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2200" y="3471391"/>
            <a:ext cx="2591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Subtracted Image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75714" y="1073074"/>
            <a:ext cx="1270000" cy="17160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876256" y="1484784"/>
            <a:ext cx="755466" cy="4233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236296" y="1268760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√t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289221" y="2852936"/>
            <a:ext cx="1800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Time (min)</a:t>
            </a: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4562089" y="1192320"/>
            <a:ext cx="19216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Noise (</a:t>
            </a:r>
            <a:r>
              <a:rPr lang="en-US" dirty="0" err="1" smtClean="0"/>
              <a:t>mJy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332480" y="6573520"/>
            <a:ext cx="5135880" cy="269875"/>
          </a:xfrm>
        </p:spPr>
        <p:txBody>
          <a:bodyPr/>
          <a:lstStyle/>
          <a:p>
            <a:r>
              <a:rPr lang="en-US" b="1" dirty="0" smtClean="0"/>
              <a:t>Molecular Transitions at Low Frequency – December 2016</a:t>
            </a:r>
          </a:p>
        </p:txBody>
      </p:sp>
    </p:spTree>
    <p:extLst>
      <p:ext uri="{BB962C8B-B14F-4D97-AF65-F5344CB8AC3E}">
        <p14:creationId xmlns:p14="http://schemas.microsoft.com/office/powerpoint/2010/main" val="2268037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ignal_sn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3" y="2996952"/>
            <a:ext cx="4157861" cy="27719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260648"/>
            <a:ext cx="7670800" cy="6502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47052" y="1001637"/>
            <a:ext cx="8586788" cy="1913315"/>
          </a:xfrm>
        </p:spPr>
        <p:txBody>
          <a:bodyPr/>
          <a:lstStyle/>
          <a:p>
            <a:r>
              <a:rPr lang="en-US" dirty="0" smtClean="0"/>
              <a:t>Imaged 2400 (10kHz) channels (115,200 images)</a:t>
            </a:r>
          </a:p>
          <a:p>
            <a:pPr marL="990000" lvl="2" indent="-457200"/>
            <a:r>
              <a:rPr lang="en-US" dirty="0" smtClean="0"/>
              <a:t>Noise appears to be Gaussian</a:t>
            </a:r>
          </a:p>
          <a:p>
            <a:pPr marL="990000" lvl="2" indent="-457200"/>
            <a:r>
              <a:rPr lang="en-US" dirty="0" smtClean="0"/>
              <a:t>After ~4hrs have a RMS of 150mJy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2391176"/>
            <a:ext cx="4948223" cy="4134864"/>
          </a:xfrm>
          <a:prstGeom prst="rect">
            <a:avLst/>
          </a:prstGeom>
        </p:spPr>
      </p:pic>
      <p:sp>
        <p:nvSpPr>
          <p:cNvPr id="8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332480" y="6573520"/>
            <a:ext cx="5135880" cy="269875"/>
          </a:xfrm>
        </p:spPr>
        <p:txBody>
          <a:bodyPr/>
          <a:lstStyle/>
          <a:p>
            <a:r>
              <a:rPr lang="en-US" b="1" dirty="0" smtClean="0"/>
              <a:t>Molecular Transitions at Low Frequency – December 2016</a:t>
            </a:r>
          </a:p>
        </p:txBody>
      </p:sp>
    </p:spTree>
    <p:extLst>
      <p:ext uri="{BB962C8B-B14F-4D97-AF65-F5344CB8AC3E}">
        <p14:creationId xmlns:p14="http://schemas.microsoft.com/office/powerpoint/2010/main" val="1658475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132080"/>
            <a:ext cx="6004664" cy="6502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395536" y="1340768"/>
            <a:ext cx="4675704" cy="4368749"/>
            <a:chOff x="557590" y="1064380"/>
            <a:chExt cx="4100286" cy="3717397"/>
          </a:xfrm>
          <a:solidFill>
            <a:srgbClr val="FFFFFF"/>
          </a:solidFill>
        </p:grpSpPr>
        <p:pic>
          <p:nvPicPr>
            <p:cNvPr id="12" name="Picture 11" descr="GC_Image.ps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72" t="23280" r="16433" b="26983"/>
            <a:stretch/>
          </p:blipFill>
          <p:spPr>
            <a:xfrm>
              <a:off x="557590" y="1064380"/>
              <a:ext cx="4100286" cy="3717397"/>
            </a:xfrm>
            <a:prstGeom prst="rect">
              <a:avLst/>
            </a:prstGeom>
            <a:grpFill/>
          </p:spPr>
        </p:pic>
        <p:sp>
          <p:nvSpPr>
            <p:cNvPr id="13" name="5-Point Star 12"/>
            <p:cNvSpPr/>
            <p:nvPr/>
          </p:nvSpPr>
          <p:spPr>
            <a:xfrm>
              <a:off x="3568095" y="3810000"/>
              <a:ext cx="157238" cy="181429"/>
            </a:xfrm>
            <a:prstGeom prst="star5">
              <a:avLst/>
            </a:prstGeom>
            <a:grpFill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5-Point Star 13"/>
            <p:cNvSpPr/>
            <p:nvPr/>
          </p:nvSpPr>
          <p:spPr>
            <a:xfrm>
              <a:off x="2946400" y="1537304"/>
              <a:ext cx="157238" cy="181429"/>
            </a:xfrm>
            <a:prstGeom prst="star5">
              <a:avLst/>
            </a:prstGeom>
            <a:grpFill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2450495" y="1537304"/>
              <a:ext cx="157238" cy="181429"/>
            </a:xfrm>
            <a:prstGeom prst="star5">
              <a:avLst/>
            </a:prstGeom>
            <a:grpFill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95536" y="1340768"/>
            <a:ext cx="3072189" cy="193524"/>
            <a:chOff x="290286" y="1064380"/>
            <a:chExt cx="3072189" cy="193524"/>
          </a:xfrm>
        </p:grpSpPr>
        <p:sp>
          <p:nvSpPr>
            <p:cNvPr id="15" name="Rectangle 14"/>
            <p:cNvSpPr/>
            <p:nvPr/>
          </p:nvSpPr>
          <p:spPr>
            <a:xfrm>
              <a:off x="1947333" y="1064380"/>
              <a:ext cx="1385147" cy="1693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90286" y="1064380"/>
              <a:ext cx="959394" cy="169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947333" y="1088570"/>
              <a:ext cx="1415142" cy="169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358190" y="2064553"/>
            <a:ext cx="31616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Some signals are popping out of the background in which we are investigating.</a:t>
            </a:r>
          </a:p>
        </p:txBody>
      </p:sp>
      <p:sp>
        <p:nvSpPr>
          <p:cNvPr id="24" name="5-Point Star 23"/>
          <p:cNvSpPr/>
          <p:nvPr/>
        </p:nvSpPr>
        <p:spPr>
          <a:xfrm>
            <a:off x="2369306" y="3187938"/>
            <a:ext cx="170643" cy="195394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2576889" y="2702287"/>
            <a:ext cx="170643" cy="195394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572000" y="5432002"/>
            <a:ext cx="4176464" cy="92333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A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Preliminary</a:t>
            </a:r>
            <a:endParaRPr lang="en-A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0" name="5-Point Star 29"/>
          <p:cNvSpPr/>
          <p:nvPr/>
        </p:nvSpPr>
        <p:spPr>
          <a:xfrm>
            <a:off x="2123728" y="2204864"/>
            <a:ext cx="179304" cy="213218"/>
          </a:xfrm>
          <a:prstGeom prst="star5">
            <a:avLst/>
          </a:prstGeom>
          <a:solidFill>
            <a:srgbClr val="FFFF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332480" y="6573520"/>
            <a:ext cx="5135880" cy="269875"/>
          </a:xfrm>
        </p:spPr>
        <p:txBody>
          <a:bodyPr/>
          <a:lstStyle/>
          <a:p>
            <a:r>
              <a:rPr lang="en-US" b="1" dirty="0" smtClean="0"/>
              <a:t>Molecular Transitions at Low Frequency – December 2016</a:t>
            </a:r>
          </a:p>
        </p:txBody>
      </p:sp>
    </p:spTree>
    <p:extLst>
      <p:ext uri="{BB962C8B-B14F-4D97-AF65-F5344CB8AC3E}">
        <p14:creationId xmlns:p14="http://schemas.microsoft.com/office/powerpoint/2010/main" val="980174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pectrallines-3_plasm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27884"/>
            <a:ext cx="9144000" cy="54522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39752" y="404664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Data Cube at 107MHz: </a:t>
            </a:r>
            <a:r>
              <a:rPr lang="en-US" sz="2800" dirty="0" smtClean="0">
                <a:solidFill>
                  <a:srgbClr val="FF0000"/>
                </a:solidFill>
              </a:rPr>
              <a:t>Preliminary</a:t>
            </a:r>
            <a:r>
              <a:rPr lang="en-US" dirty="0" smtClean="0">
                <a:solidFill>
                  <a:srgbClr val="FF0000"/>
                </a:solidFill>
              </a:rPr>
              <a:t> Results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Footer Placeholder 2"/>
          <p:cNvSpPr txBox="1">
            <a:spLocks/>
          </p:cNvSpPr>
          <p:nvPr/>
        </p:nvSpPr>
        <p:spPr>
          <a:xfrm>
            <a:off x="2249714" y="6507237"/>
            <a:ext cx="6218646" cy="37244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mtClean="0"/>
              <a:t>Molecular Transitions at Low Frequency – December 2016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881054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 smtClean="0"/>
              <a:t>Using the MWA Wide field of view to perform large area surveys</a:t>
            </a:r>
          </a:p>
          <a:p>
            <a:pPr marL="990000" lvl="2" indent="-457200"/>
            <a:r>
              <a:rPr lang="en-US" dirty="0" smtClean="0"/>
              <a:t>Galactic Centre Region</a:t>
            </a:r>
          </a:p>
          <a:p>
            <a:pPr marL="990000" lvl="2" indent="-457200"/>
            <a:r>
              <a:rPr lang="en-US" dirty="0" smtClean="0"/>
              <a:t>Orion Region</a:t>
            </a:r>
          </a:p>
          <a:p>
            <a:pPr marL="457200" lvl="1" indent="-457200">
              <a:buFont typeface="Arial"/>
              <a:buChar char="•"/>
            </a:pPr>
            <a:r>
              <a:rPr lang="en-US" sz="2800" b="1" dirty="0" smtClean="0">
                <a:solidFill>
                  <a:srgbClr val="CD0920"/>
                </a:solidFill>
              </a:rPr>
              <a:t>Using both  </a:t>
            </a:r>
          </a:p>
          <a:p>
            <a:pPr marL="990000" lvl="2" indent="-457200"/>
            <a:r>
              <a:rPr lang="en-US" dirty="0"/>
              <a:t>I</a:t>
            </a:r>
            <a:r>
              <a:rPr lang="en-US" dirty="0" smtClean="0"/>
              <a:t>maging mode (10kHz, 26km/s)</a:t>
            </a:r>
          </a:p>
          <a:p>
            <a:pPr marL="990000" lvl="2" indent="-457200"/>
            <a:r>
              <a:rPr lang="en-US" dirty="0" smtClean="0"/>
              <a:t>VCS mode (0.3kHz, &lt;1km/s)</a:t>
            </a:r>
          </a:p>
          <a:p>
            <a:pPr marL="457200" lvl="1" indent="-457200">
              <a:buFont typeface="Arial"/>
              <a:buChar char="•"/>
            </a:pPr>
            <a:r>
              <a:rPr lang="en-US" sz="2800" b="1" dirty="0" smtClean="0">
                <a:solidFill>
                  <a:srgbClr val="CD0920"/>
                </a:solidFill>
              </a:rPr>
              <a:t>Using these surveys to</a:t>
            </a:r>
          </a:p>
          <a:p>
            <a:pPr marL="990000" lvl="2" indent="-457200"/>
            <a:r>
              <a:rPr lang="en-US" dirty="0" smtClean="0">
                <a:solidFill>
                  <a:srgbClr val="000000"/>
                </a:solidFill>
              </a:rPr>
              <a:t>Find missing sulfur-bearing molecules like SH</a:t>
            </a:r>
          </a:p>
          <a:p>
            <a:pPr marL="990000" lvl="2" indent="-457200"/>
            <a:r>
              <a:rPr lang="en-US" dirty="0" smtClean="0">
                <a:solidFill>
                  <a:srgbClr val="000000"/>
                </a:solidFill>
              </a:rPr>
              <a:t>Look for long-chain molecules</a:t>
            </a:r>
          </a:p>
          <a:p>
            <a:pPr marL="990000" lvl="2" indent="-457200"/>
            <a:r>
              <a:rPr lang="en-US" dirty="0" smtClean="0">
                <a:solidFill>
                  <a:srgbClr val="000000"/>
                </a:solidFill>
              </a:rPr>
              <a:t>Target NO, SH, and c-SiC</a:t>
            </a:r>
            <a:r>
              <a:rPr lang="en-US" baseline="-25000" dirty="0" smtClean="0">
                <a:solidFill>
                  <a:srgbClr val="000000"/>
                </a:solidFill>
              </a:rPr>
              <a:t>3</a:t>
            </a:r>
            <a:r>
              <a:rPr lang="en-US" dirty="0" smtClean="0">
                <a:solidFill>
                  <a:srgbClr val="000000"/>
                </a:solidFill>
              </a:rPr>
              <a:t> at high frequency resolution.</a:t>
            </a:r>
          </a:p>
          <a:p>
            <a:pPr marL="990000" lvl="2" indent="-457200"/>
            <a:endParaRPr lang="en-US" sz="2800" b="1" dirty="0" smtClean="0">
              <a:solidFill>
                <a:srgbClr val="000000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332480" y="6573520"/>
            <a:ext cx="5135880" cy="269875"/>
          </a:xfrm>
        </p:spPr>
        <p:txBody>
          <a:bodyPr/>
          <a:lstStyle/>
          <a:p>
            <a:r>
              <a:rPr lang="en-US" b="1" dirty="0" smtClean="0"/>
              <a:t>Molecular Transitions at Low Frequency – December 2016</a:t>
            </a:r>
          </a:p>
        </p:txBody>
      </p:sp>
    </p:spTree>
    <p:extLst>
      <p:ext uri="{BB962C8B-B14F-4D97-AF65-F5344CB8AC3E}">
        <p14:creationId xmlns:p14="http://schemas.microsoft.com/office/powerpoint/2010/main" val="4034432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784" y="132080"/>
            <a:ext cx="6292696" cy="6502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are we looking for?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 dirty="0" smtClean="0"/>
              <a:t>Molecular Transitions at Low Frequency – December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390571" y="1052736"/>
            <a:ext cx="422180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In the radio, we are detecting polar molecules</a:t>
            </a:r>
          </a:p>
          <a:p>
            <a:endParaRPr lang="en-US" sz="2000" dirty="0"/>
          </a:p>
          <a:p>
            <a:r>
              <a:rPr lang="en-US" sz="2000" dirty="0"/>
              <a:t>Molecules with uneven charge distribution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25" y="4063853"/>
            <a:ext cx="3918235" cy="24369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087335"/>
            <a:ext cx="3904302" cy="29790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7194" y="2826399"/>
            <a:ext cx="4882141" cy="374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53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2514421" y="213162"/>
            <a:ext cx="37704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AU" sz="3600" dirty="0">
                <a:solidFill>
                  <a:srgbClr val="000000"/>
                </a:solidFill>
              </a:rPr>
              <a:t>Molecules in Space</a:t>
            </a:r>
            <a:endParaRPr lang="en-US" sz="3600" dirty="0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81885" y="961811"/>
            <a:ext cx="7734954" cy="5149533"/>
            <a:chOff x="681885" y="961811"/>
            <a:chExt cx="7734954" cy="5149533"/>
          </a:xfrm>
        </p:grpSpPr>
        <p:sp>
          <p:nvSpPr>
            <p:cNvPr id="3" name="TextBox 2"/>
            <p:cNvSpPr txBox="1"/>
            <p:nvPr/>
          </p:nvSpPr>
          <p:spPr>
            <a:xfrm>
              <a:off x="681885" y="1033032"/>
              <a:ext cx="535648" cy="50783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rgbClr val="FF0000"/>
                  </a:solidFill>
                </a:rPr>
                <a:t>AlCl</a:t>
              </a:r>
              <a:endParaRPr lang="en-US" sz="1200" dirty="0">
                <a:solidFill>
                  <a:srgbClr val="FF0000"/>
                </a:solidFill>
              </a:endParaRPr>
            </a:p>
            <a:p>
              <a:r>
                <a:rPr lang="en-US" sz="1200" dirty="0" err="1">
                  <a:solidFill>
                    <a:srgbClr val="FF0000"/>
                  </a:solidFill>
                </a:rPr>
                <a:t>AlF</a:t>
              </a:r>
              <a:endParaRPr lang="en-US" sz="1200" dirty="0">
                <a:solidFill>
                  <a:srgbClr val="FF0000"/>
                </a:solidFill>
              </a:endParaRPr>
            </a:p>
            <a:p>
              <a:r>
                <a:rPr lang="en-US" sz="1200" dirty="0" err="1">
                  <a:solidFill>
                    <a:srgbClr val="FF0000"/>
                  </a:solidFill>
                </a:rPr>
                <a:t>AlO</a:t>
              </a:r>
              <a:endParaRPr lang="en-US" sz="1200" dirty="0">
                <a:solidFill>
                  <a:srgbClr val="FF0000"/>
                </a:solidFill>
              </a:endParaRPr>
            </a:p>
            <a:p>
              <a:r>
                <a:rPr lang="en-US" sz="1200" dirty="0" err="1">
                  <a:solidFill>
                    <a:srgbClr val="FF0000"/>
                  </a:solidFill>
                </a:rPr>
                <a:t>ArH</a:t>
              </a:r>
              <a:r>
                <a:rPr lang="en-US" sz="1200" baseline="30000" dirty="0">
                  <a:solidFill>
                    <a:srgbClr val="FF0000"/>
                  </a:solidFill>
                </a:rPr>
                <a:t>+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CF</a:t>
              </a:r>
              <a:r>
                <a:rPr lang="en-US" sz="1200" baseline="30000" dirty="0">
                  <a:solidFill>
                    <a:srgbClr val="FF0000"/>
                  </a:solidFill>
                </a:rPr>
                <a:t>+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CH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CN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CO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CP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CS</a:t>
              </a:r>
            </a:p>
            <a:p>
              <a:r>
                <a:rPr lang="en-US" sz="1200" dirty="0" err="1">
                  <a:solidFill>
                    <a:srgbClr val="FF0000"/>
                  </a:solidFill>
                </a:rPr>
                <a:t>FeO</a:t>
              </a:r>
              <a:endParaRPr lang="en-US" sz="1200" dirty="0">
                <a:solidFill>
                  <a:srgbClr val="FF0000"/>
                </a:solidFill>
              </a:endParaRPr>
            </a:p>
            <a:p>
              <a:r>
                <a:rPr lang="en-US" sz="1200" dirty="0">
                  <a:solidFill>
                    <a:srgbClr val="FF0000"/>
                  </a:solidFill>
                </a:rPr>
                <a:t>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</a:p>
            <a:p>
              <a:r>
                <a:rPr lang="en-US" sz="1200" dirty="0" err="1">
                  <a:solidFill>
                    <a:srgbClr val="FF0000"/>
                  </a:solidFill>
                </a:rPr>
                <a:t>HCl</a:t>
              </a:r>
              <a:endParaRPr lang="en-US" sz="1200" dirty="0">
                <a:solidFill>
                  <a:srgbClr val="FF0000"/>
                </a:solidFill>
              </a:endParaRPr>
            </a:p>
            <a:p>
              <a:r>
                <a:rPr lang="en-US" sz="1200" dirty="0">
                  <a:solidFill>
                    <a:srgbClr val="FF0000"/>
                  </a:solidFill>
                </a:rPr>
                <a:t>HF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HO</a:t>
              </a:r>
            </a:p>
            <a:p>
              <a:r>
                <a:rPr lang="en-US" sz="1200" dirty="0" err="1">
                  <a:solidFill>
                    <a:srgbClr val="FF0000"/>
                  </a:solidFill>
                </a:rPr>
                <a:t>KCl</a:t>
              </a:r>
              <a:endParaRPr lang="en-US" sz="1200" dirty="0">
                <a:solidFill>
                  <a:srgbClr val="FF0000"/>
                </a:solidFill>
              </a:endParaRPr>
            </a:p>
            <a:p>
              <a:r>
                <a:rPr lang="en-US" sz="1200" dirty="0">
                  <a:solidFill>
                    <a:srgbClr val="FF0000"/>
                  </a:solidFill>
                </a:rPr>
                <a:t>NH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N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NO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NS</a:t>
              </a:r>
            </a:p>
            <a:p>
              <a:r>
                <a:rPr lang="en-US" sz="1200" dirty="0" err="1">
                  <a:solidFill>
                    <a:srgbClr val="FF0000"/>
                  </a:solidFill>
                </a:rPr>
                <a:t>NaCl</a:t>
              </a:r>
              <a:endParaRPr lang="en-US" sz="1200" dirty="0">
                <a:solidFill>
                  <a:srgbClr val="FF0000"/>
                </a:solidFill>
              </a:endParaRPr>
            </a:p>
            <a:p>
              <a:r>
                <a:rPr lang="en-US" sz="1200" dirty="0" err="1">
                  <a:solidFill>
                    <a:srgbClr val="FF0000"/>
                  </a:solidFill>
                </a:rPr>
                <a:t>MgH</a:t>
              </a:r>
              <a:r>
                <a:rPr lang="en-US" sz="1200" baseline="30000" dirty="0">
                  <a:solidFill>
                    <a:srgbClr val="FF0000"/>
                  </a:solidFill>
                </a:rPr>
                <a:t>+</a:t>
              </a:r>
            </a:p>
            <a:p>
              <a:r>
                <a:rPr lang="en-US" sz="1200" dirty="0" err="1">
                  <a:solidFill>
                    <a:srgbClr val="FF0000"/>
                  </a:solidFill>
                </a:rPr>
                <a:t>NaI</a:t>
              </a:r>
              <a:endParaRPr lang="en-US" sz="1200" dirty="0">
                <a:solidFill>
                  <a:srgbClr val="FF0000"/>
                </a:solidFill>
              </a:endParaRPr>
            </a:p>
            <a:p>
              <a:r>
                <a:rPr lang="en-US" sz="1200" dirty="0">
                  <a:solidFill>
                    <a:srgbClr val="FF0000"/>
                  </a:solidFill>
                </a:rPr>
                <a:t>O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PN</a:t>
              </a:r>
            </a:p>
            <a:p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80171" y="986285"/>
              <a:ext cx="513332" cy="48936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PO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SH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SO</a:t>
              </a:r>
            </a:p>
            <a:p>
              <a:r>
                <a:rPr lang="en-US" sz="1200" dirty="0" err="1">
                  <a:solidFill>
                    <a:srgbClr val="FF0000"/>
                  </a:solidFill>
                </a:rPr>
                <a:t>SiC</a:t>
              </a:r>
              <a:endParaRPr lang="en-US" sz="1200" dirty="0">
                <a:solidFill>
                  <a:srgbClr val="FF0000"/>
                </a:solidFill>
              </a:endParaRPr>
            </a:p>
            <a:p>
              <a:r>
                <a:rPr lang="en-US" sz="1200" dirty="0" err="1">
                  <a:solidFill>
                    <a:srgbClr val="FF0000"/>
                  </a:solidFill>
                </a:rPr>
                <a:t>SiN</a:t>
              </a:r>
              <a:endParaRPr lang="en-US" sz="1200" dirty="0">
                <a:solidFill>
                  <a:srgbClr val="FF0000"/>
                </a:solidFill>
              </a:endParaRPr>
            </a:p>
            <a:p>
              <a:r>
                <a:rPr lang="en-US" sz="1200" dirty="0" err="1">
                  <a:solidFill>
                    <a:srgbClr val="FF0000"/>
                  </a:solidFill>
                </a:rPr>
                <a:t>SiO</a:t>
              </a:r>
              <a:endParaRPr lang="en-US" sz="1200" dirty="0">
                <a:solidFill>
                  <a:srgbClr val="FF0000"/>
                </a:solidFill>
              </a:endParaRPr>
            </a:p>
            <a:p>
              <a:r>
                <a:rPr lang="en-US" sz="1200" dirty="0" err="1">
                  <a:solidFill>
                    <a:srgbClr val="FF0000"/>
                  </a:solidFill>
                </a:rPr>
                <a:t>SiS</a:t>
              </a:r>
              <a:endParaRPr lang="en-US" sz="1200" dirty="0">
                <a:solidFill>
                  <a:srgbClr val="FF0000"/>
                </a:solidFill>
              </a:endParaRPr>
            </a:p>
            <a:p>
              <a:r>
                <a:rPr lang="en-US" sz="1200" dirty="0" err="1">
                  <a:solidFill>
                    <a:srgbClr val="FF0000"/>
                  </a:solidFill>
                </a:rPr>
                <a:t>TiO</a:t>
              </a:r>
              <a:endParaRPr lang="en-US" sz="1200" dirty="0">
                <a:solidFill>
                  <a:srgbClr val="FF0000"/>
                </a:solidFill>
              </a:endParaRPr>
            </a:p>
            <a:p>
              <a:r>
                <a:rPr lang="en-US" sz="1200" dirty="0" err="1">
                  <a:solidFill>
                    <a:srgbClr val="FF0000"/>
                  </a:solidFill>
                </a:rPr>
                <a:t>AlNC</a:t>
              </a:r>
              <a:endParaRPr lang="en-US" sz="1200" dirty="0">
                <a:solidFill>
                  <a:srgbClr val="FF0000"/>
                </a:solidFill>
              </a:endParaRPr>
            </a:p>
            <a:p>
              <a:r>
                <a:rPr lang="en-US" sz="1200" dirty="0" err="1">
                  <a:solidFill>
                    <a:srgbClr val="FF0000"/>
                  </a:solidFill>
                </a:rPr>
                <a:t>AlOH</a:t>
              </a:r>
              <a:endParaRPr lang="en-US" sz="1200" dirty="0">
                <a:solidFill>
                  <a:srgbClr val="FF0000"/>
                </a:solidFill>
              </a:endParaRPr>
            </a:p>
            <a:p>
              <a:r>
                <a:rPr lang="en-US" sz="1200" dirty="0">
                  <a:solidFill>
                    <a:srgbClr val="FF0000"/>
                  </a:solidFill>
                </a:rPr>
                <a:t>C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3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  <a:r>
                <a:rPr lang="en-US" sz="1200" dirty="0">
                  <a:solidFill>
                    <a:srgbClr val="FF0000"/>
                  </a:solidFill>
                </a:rPr>
                <a:t>H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  <a:r>
                <a:rPr lang="en-US" sz="1200" dirty="0">
                  <a:solidFill>
                    <a:srgbClr val="FF0000"/>
                  </a:solidFill>
                </a:rPr>
                <a:t>O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  <a:r>
                <a:rPr lang="en-US" sz="1200" dirty="0">
                  <a:solidFill>
                    <a:srgbClr val="FF0000"/>
                  </a:solidFill>
                </a:rPr>
                <a:t>S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  <a:r>
                <a:rPr lang="en-US" sz="1200" dirty="0">
                  <a:solidFill>
                    <a:srgbClr val="FF0000"/>
                  </a:solidFill>
                </a:rPr>
                <a:t>P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CO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</a:p>
            <a:p>
              <a:r>
                <a:rPr lang="en-US" sz="1200" dirty="0" err="1">
                  <a:solidFill>
                    <a:srgbClr val="FF0000"/>
                  </a:solidFill>
                </a:rPr>
                <a:t>FeCN</a:t>
              </a:r>
              <a:endParaRPr lang="en-US" sz="1200" dirty="0">
                <a:solidFill>
                  <a:srgbClr val="FF0000"/>
                </a:solidFill>
              </a:endParaRPr>
            </a:p>
            <a:p>
              <a:r>
                <a:rPr lang="en-US" sz="1200" dirty="0">
                  <a:solidFill>
                    <a:srgbClr val="FF0000"/>
                  </a:solidFill>
                </a:rPr>
                <a:t>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3</a:t>
              </a:r>
              <a:r>
                <a:rPr lang="en-US" sz="1200" baseline="30000" dirty="0">
                  <a:solidFill>
                    <a:srgbClr val="FF0000"/>
                  </a:solidFill>
                </a:rPr>
                <a:t>+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  <a:r>
                <a:rPr lang="en-US" sz="1200" dirty="0">
                  <a:solidFill>
                    <a:srgbClr val="FF0000"/>
                  </a:solidFill>
                </a:rPr>
                <a:t>C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  <a:r>
                <a:rPr lang="en-US" sz="1200" dirty="0">
                  <a:solidFill>
                    <a:srgbClr val="FF0000"/>
                  </a:solidFill>
                </a:rPr>
                <a:t>Cl</a:t>
              </a:r>
              <a:r>
                <a:rPr lang="en-US" sz="1200" baseline="30000" dirty="0">
                  <a:solidFill>
                    <a:srgbClr val="FF0000"/>
                  </a:solidFill>
                </a:rPr>
                <a:t>+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  <a:r>
                <a:rPr lang="en-US" sz="1200" dirty="0">
                  <a:solidFill>
                    <a:srgbClr val="FF0000"/>
                  </a:solidFill>
                </a:rPr>
                <a:t>O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HO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  <a:r>
                <a:rPr lang="en-US" sz="1200" dirty="0">
                  <a:solidFill>
                    <a:srgbClr val="FF0000"/>
                  </a:solidFill>
                </a:rPr>
                <a:t>S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HCN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HNC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HCO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456771" y="984703"/>
              <a:ext cx="570063" cy="48936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HCP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HCS</a:t>
              </a:r>
              <a:r>
                <a:rPr lang="en-US" sz="1200" baseline="30000" dirty="0">
                  <a:solidFill>
                    <a:srgbClr val="FF0000"/>
                  </a:solidFill>
                </a:rPr>
                <a:t>+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HNC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HNO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HOC</a:t>
              </a:r>
              <a:r>
                <a:rPr lang="en-US" sz="1200" baseline="30000" dirty="0">
                  <a:solidFill>
                    <a:srgbClr val="FF0000"/>
                  </a:solidFill>
                </a:rPr>
                <a:t>+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KCN</a:t>
              </a:r>
            </a:p>
            <a:p>
              <a:r>
                <a:rPr lang="en-US" sz="1200" dirty="0" err="1">
                  <a:solidFill>
                    <a:srgbClr val="FF0000"/>
                  </a:solidFill>
                </a:rPr>
                <a:t>MgCN</a:t>
              </a:r>
              <a:endParaRPr lang="en-US" sz="1200" dirty="0">
                <a:solidFill>
                  <a:srgbClr val="FF0000"/>
                </a:solidFill>
              </a:endParaRPr>
            </a:p>
            <a:p>
              <a:r>
                <a:rPr lang="en-US" sz="1200" dirty="0" err="1">
                  <a:solidFill>
                    <a:srgbClr val="FF0000"/>
                  </a:solidFill>
                </a:rPr>
                <a:t>MgNC</a:t>
              </a:r>
              <a:endParaRPr lang="en-US" sz="1200" dirty="0">
                <a:solidFill>
                  <a:srgbClr val="FF0000"/>
                </a:solidFill>
              </a:endParaRPr>
            </a:p>
            <a:p>
              <a:r>
                <a:rPr lang="en-US" sz="1200" dirty="0">
                  <a:solidFill>
                    <a:srgbClr val="FF0000"/>
                  </a:solidFill>
                </a:rPr>
                <a:t>NH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N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  <a:r>
                <a:rPr lang="en-US" sz="1200" dirty="0">
                  <a:solidFill>
                    <a:srgbClr val="FF0000"/>
                  </a:solidFill>
                </a:rPr>
                <a:t>H</a:t>
              </a:r>
              <a:r>
                <a:rPr lang="en-US" sz="1200" baseline="30000" dirty="0">
                  <a:solidFill>
                    <a:srgbClr val="FF0000"/>
                  </a:solidFill>
                </a:rPr>
                <a:t>+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N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  <a:r>
                <a:rPr lang="en-US" sz="1200" dirty="0">
                  <a:solidFill>
                    <a:srgbClr val="FF0000"/>
                  </a:solidFill>
                </a:rPr>
                <a:t>O</a:t>
              </a:r>
            </a:p>
            <a:p>
              <a:r>
                <a:rPr lang="en-US" sz="1200" dirty="0" err="1">
                  <a:solidFill>
                    <a:srgbClr val="FF0000"/>
                  </a:solidFill>
                </a:rPr>
                <a:t>NaCN</a:t>
              </a:r>
              <a:endParaRPr lang="en-US" sz="1200" dirty="0">
                <a:solidFill>
                  <a:srgbClr val="FF0000"/>
                </a:solidFill>
              </a:endParaRPr>
            </a:p>
            <a:p>
              <a:r>
                <a:rPr lang="en-US" sz="1200" dirty="0" err="1">
                  <a:solidFill>
                    <a:srgbClr val="FF0000"/>
                  </a:solidFill>
                </a:rPr>
                <a:t>NaOH</a:t>
              </a:r>
              <a:endParaRPr lang="en-US" sz="1200" dirty="0">
                <a:solidFill>
                  <a:srgbClr val="FF0000"/>
                </a:solidFill>
              </a:endParaRPr>
            </a:p>
            <a:p>
              <a:r>
                <a:rPr lang="en-US" sz="1200" dirty="0">
                  <a:solidFill>
                    <a:srgbClr val="FF0000"/>
                  </a:solidFill>
                </a:rPr>
                <a:t>OCS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O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3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SO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c-SiC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</a:p>
            <a:p>
              <a:r>
                <a:rPr lang="en-US" sz="1200" dirty="0" err="1">
                  <a:solidFill>
                    <a:srgbClr val="FF0000"/>
                  </a:solidFill>
                </a:rPr>
                <a:t>SiCN</a:t>
              </a:r>
              <a:endParaRPr lang="en-US" sz="1200" dirty="0">
                <a:solidFill>
                  <a:srgbClr val="FF0000"/>
                </a:solidFill>
              </a:endParaRPr>
            </a:p>
            <a:p>
              <a:r>
                <a:rPr lang="en-US" sz="1200" dirty="0" err="1">
                  <a:solidFill>
                    <a:srgbClr val="FF0000"/>
                  </a:solidFill>
                </a:rPr>
                <a:t>SiNC</a:t>
              </a:r>
              <a:endParaRPr lang="en-US" sz="1200" dirty="0">
                <a:solidFill>
                  <a:srgbClr val="FF0000"/>
                </a:solidFill>
              </a:endParaRPr>
            </a:p>
            <a:p>
              <a:r>
                <a:rPr lang="en-US" sz="1200" dirty="0">
                  <a:solidFill>
                    <a:srgbClr val="FF0000"/>
                  </a:solidFill>
                </a:rPr>
                <a:t>TiO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3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l-C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3</a:t>
              </a:r>
              <a:r>
                <a:rPr lang="en-US" sz="1200" dirty="0">
                  <a:solidFill>
                    <a:srgbClr val="FF0000"/>
                  </a:solidFill>
                </a:rPr>
                <a:t>H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c-C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3</a:t>
              </a:r>
              <a:r>
                <a:rPr lang="en-US" sz="1200" dirty="0">
                  <a:solidFill>
                    <a:srgbClr val="FF0000"/>
                  </a:solidFill>
                </a:rPr>
                <a:t>H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3</a:t>
              </a:r>
              <a:r>
                <a:rPr lang="en-US" sz="1200" dirty="0">
                  <a:solidFill>
                    <a:srgbClr val="FF0000"/>
                  </a:solidFill>
                </a:rPr>
                <a:t>N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3</a:t>
              </a:r>
              <a:r>
                <a:rPr lang="en-US" sz="1200" dirty="0">
                  <a:solidFill>
                    <a:srgbClr val="FF0000"/>
                  </a:solidFill>
                </a:rPr>
                <a:t>O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C</a:t>
              </a:r>
              <a:r>
                <a:rPr lang="en-US" sz="1200" baseline="-25000" dirty="0" smtClean="0">
                  <a:solidFill>
                    <a:srgbClr val="FF0000"/>
                  </a:solidFill>
                </a:rPr>
                <a:t>3</a:t>
              </a:r>
              <a:r>
                <a:rPr lang="en-US" sz="1200" dirty="0" smtClean="0">
                  <a:solidFill>
                    <a:srgbClr val="FF0000"/>
                  </a:solidFill>
                </a:rPr>
                <a:t>S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53499" y="981537"/>
              <a:ext cx="665943" cy="48936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3</a:t>
              </a:r>
              <a:r>
                <a:rPr lang="en-US" sz="1200" dirty="0">
                  <a:solidFill>
                    <a:srgbClr val="FF0000"/>
                  </a:solidFill>
                </a:rPr>
                <a:t>O</a:t>
              </a:r>
              <a:r>
                <a:rPr lang="en-US" sz="1200" baseline="30000" dirty="0">
                  <a:solidFill>
                    <a:srgbClr val="FF0000"/>
                  </a:solidFill>
                </a:rPr>
                <a:t>+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  <a:r>
                <a:rPr lang="en-US" sz="1200" dirty="0">
                  <a:solidFill>
                    <a:srgbClr val="FF0000"/>
                  </a:solidFill>
                </a:rPr>
                <a:t>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  <a:r>
                <a:rPr lang="en-US" sz="1200" dirty="0">
                  <a:solidFill>
                    <a:srgbClr val="FF0000"/>
                  </a:solidFill>
                </a:rPr>
                <a:t>CN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  <a:r>
                <a:rPr lang="en-US" sz="1200" dirty="0">
                  <a:solidFill>
                    <a:srgbClr val="FF0000"/>
                  </a:solidFill>
                </a:rPr>
                <a:t>CO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  <a:r>
                <a:rPr lang="en-US" sz="1200" dirty="0">
                  <a:solidFill>
                    <a:srgbClr val="FF0000"/>
                  </a:solidFill>
                </a:rPr>
                <a:t>CS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HCCN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HCNH</a:t>
              </a:r>
              <a:r>
                <a:rPr lang="en-US" sz="1200" baseline="30000" dirty="0">
                  <a:solidFill>
                    <a:srgbClr val="FF0000"/>
                  </a:solidFill>
                </a:rPr>
                <a:t>+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HOCO</a:t>
              </a:r>
              <a:r>
                <a:rPr lang="en-US" sz="1200" baseline="30000" dirty="0">
                  <a:solidFill>
                    <a:srgbClr val="FF0000"/>
                  </a:solidFill>
                </a:rPr>
                <a:t>+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HCNO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HOCN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HOOH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HNCO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HNCS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NH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3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HSCN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SiC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3</a:t>
              </a:r>
            </a:p>
            <a:p>
              <a:r>
                <a:rPr lang="en-US" sz="1200" dirty="0" err="1">
                  <a:solidFill>
                    <a:srgbClr val="FF0000"/>
                  </a:solidFill>
                </a:rPr>
                <a:t>HMgNC</a:t>
              </a:r>
              <a:endParaRPr lang="en-US" sz="1200" dirty="0">
                <a:solidFill>
                  <a:srgbClr val="FF0000"/>
                </a:solidFill>
              </a:endParaRPr>
            </a:p>
            <a:p>
              <a:r>
                <a:rPr lang="en-US" sz="1200" dirty="0">
                  <a:solidFill>
                    <a:srgbClr val="FF0000"/>
                  </a:solidFill>
                </a:rPr>
                <a:t>C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5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NH</a:t>
              </a:r>
              <a:r>
                <a:rPr lang="en-US" sz="1200" baseline="-25000" dirty="0" smtClean="0">
                  <a:solidFill>
                    <a:srgbClr val="FF0000"/>
                  </a:solidFill>
                </a:rPr>
                <a:t>4</a:t>
              </a:r>
              <a:r>
                <a:rPr lang="en-US" sz="1200" baseline="30000" dirty="0">
                  <a:solidFill>
                    <a:srgbClr val="FF0000"/>
                  </a:solidFill>
                </a:rPr>
                <a:t>+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4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3</a:t>
              </a:r>
              <a:r>
                <a:rPr lang="en-US" sz="1200" dirty="0">
                  <a:solidFill>
                    <a:srgbClr val="FF0000"/>
                  </a:solidFill>
                </a:rPr>
                <a:t>O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c-C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3</a:t>
              </a:r>
              <a:r>
                <a:rPr lang="en-US" sz="1200" dirty="0">
                  <a:solidFill>
                    <a:srgbClr val="FF0000"/>
                  </a:solidFill>
                </a:rPr>
                <a:t>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l-H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  <a:r>
                <a:rPr lang="en-US" sz="1200" dirty="0">
                  <a:solidFill>
                    <a:srgbClr val="FF0000"/>
                  </a:solidFill>
                </a:rPr>
                <a:t>C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3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  <a:r>
                <a:rPr lang="en-US" sz="1200" dirty="0">
                  <a:solidFill>
                    <a:srgbClr val="FF0000"/>
                  </a:solidFill>
                </a:rPr>
                <a:t>CCN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  <a:r>
                <a:rPr lang="en-US" sz="1200" dirty="0">
                  <a:solidFill>
                    <a:srgbClr val="FF0000"/>
                  </a:solidFill>
                </a:rPr>
                <a:t>C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  <a:r>
                <a:rPr lang="en-US" sz="1200" dirty="0">
                  <a:solidFill>
                    <a:srgbClr val="FF0000"/>
                  </a:solidFill>
                </a:rPr>
                <a:t>O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H</a:t>
              </a:r>
              <a:r>
                <a:rPr lang="en-US" sz="1200" baseline="-25000" dirty="0" smtClean="0">
                  <a:solidFill>
                    <a:srgbClr val="FF0000"/>
                  </a:solidFill>
                </a:rPr>
                <a:t>2</a:t>
              </a:r>
              <a:r>
                <a:rPr lang="en-US" sz="1200" dirty="0" smtClean="0">
                  <a:solidFill>
                    <a:srgbClr val="FF0000"/>
                  </a:solidFill>
                </a:rPr>
                <a:t>CNH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843060" y="983120"/>
              <a:ext cx="739205" cy="48936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HNCNH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  <a:r>
                <a:rPr lang="en-US" sz="1200" dirty="0">
                  <a:solidFill>
                    <a:srgbClr val="FF0000"/>
                  </a:solidFill>
                </a:rPr>
                <a:t>COH</a:t>
              </a:r>
              <a:r>
                <a:rPr lang="en-US" sz="1200" baseline="30000" dirty="0">
                  <a:solidFill>
                    <a:srgbClr val="FF0000"/>
                  </a:solidFill>
                </a:rPr>
                <a:t>+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4</a:t>
              </a:r>
              <a:r>
                <a:rPr lang="en-US" sz="1200" dirty="0">
                  <a:solidFill>
                    <a:srgbClr val="FF0000"/>
                  </a:solidFill>
                </a:rPr>
                <a:t>H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HC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3</a:t>
              </a:r>
              <a:r>
                <a:rPr lang="en-US" sz="1200" dirty="0">
                  <a:solidFill>
                    <a:srgbClr val="FF0000"/>
                  </a:solidFill>
                </a:rPr>
                <a:t>N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HCC-NC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HCOOH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NH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  <a:r>
                <a:rPr lang="en-US" sz="1200" dirty="0">
                  <a:solidFill>
                    <a:srgbClr val="FF0000"/>
                  </a:solidFill>
                </a:rPr>
                <a:t>CN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HCOCN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SiC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4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SiH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4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c-H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  <a:r>
                <a:rPr lang="en-US" sz="1200" dirty="0">
                  <a:solidFill>
                    <a:srgbClr val="FF0000"/>
                  </a:solidFill>
                </a:rPr>
                <a:t>C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3</a:t>
              </a:r>
              <a:r>
                <a:rPr lang="en-US" sz="1200" dirty="0">
                  <a:solidFill>
                    <a:srgbClr val="FF0000"/>
                  </a:solidFill>
                </a:rPr>
                <a:t>O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HNCHCN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  <a:r>
                <a:rPr lang="en-US" sz="1200" dirty="0">
                  <a:solidFill>
                    <a:srgbClr val="FF0000"/>
                  </a:solidFill>
                </a:rPr>
                <a:t>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4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3</a:t>
              </a:r>
              <a:r>
                <a:rPr lang="en-US" sz="1200" dirty="0">
                  <a:solidFill>
                    <a:srgbClr val="FF0000"/>
                  </a:solidFill>
                </a:rPr>
                <a:t>CN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3</a:t>
              </a:r>
              <a:r>
                <a:rPr lang="en-US" sz="1200" dirty="0">
                  <a:solidFill>
                    <a:srgbClr val="FF0000"/>
                  </a:solidFill>
                </a:rPr>
                <a:t>NC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3</a:t>
              </a:r>
              <a:r>
                <a:rPr lang="en-US" sz="1200" dirty="0">
                  <a:solidFill>
                    <a:srgbClr val="FF0000"/>
                  </a:solidFill>
                </a:rPr>
                <a:t>OH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3</a:t>
              </a:r>
              <a:r>
                <a:rPr lang="en-US" sz="1200" dirty="0">
                  <a:solidFill>
                    <a:srgbClr val="FF0000"/>
                  </a:solidFill>
                </a:rPr>
                <a:t>SH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l-H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  <a:r>
                <a:rPr lang="en-US" sz="1200" dirty="0">
                  <a:solidFill>
                    <a:srgbClr val="FF0000"/>
                  </a:solidFill>
                </a:rPr>
                <a:t>C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4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HC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3</a:t>
              </a:r>
              <a:r>
                <a:rPr lang="en-US" sz="1200" dirty="0">
                  <a:solidFill>
                    <a:srgbClr val="FF0000"/>
                  </a:solidFill>
                </a:rPr>
                <a:t>NH</a:t>
              </a:r>
              <a:r>
                <a:rPr lang="en-US" sz="1200" baseline="30000" dirty="0">
                  <a:solidFill>
                    <a:srgbClr val="FF0000"/>
                  </a:solidFill>
                </a:rPr>
                <a:t>+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HCONH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5</a:t>
              </a:r>
              <a:r>
                <a:rPr lang="en-US" sz="1200" dirty="0">
                  <a:solidFill>
                    <a:srgbClr val="FF0000"/>
                  </a:solidFill>
                </a:rPr>
                <a:t>H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5</a:t>
              </a:r>
              <a:r>
                <a:rPr lang="en-US" sz="1200" dirty="0">
                  <a:solidFill>
                    <a:srgbClr val="FF0000"/>
                  </a:solidFill>
                </a:rPr>
                <a:t>N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HC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  <a:r>
                <a:rPr lang="en-US" sz="1200" dirty="0">
                  <a:solidFill>
                    <a:srgbClr val="FF0000"/>
                  </a:solidFill>
                </a:rPr>
                <a:t>CHO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HC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4</a:t>
              </a:r>
              <a:r>
                <a:rPr lang="en-US" sz="1200" dirty="0">
                  <a:solidFill>
                    <a:srgbClr val="FF0000"/>
                  </a:solidFill>
                </a:rPr>
                <a:t>N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  <a:r>
                <a:rPr lang="en-US" sz="1200" dirty="0">
                  <a:solidFill>
                    <a:srgbClr val="FF0000"/>
                  </a:solidFill>
                </a:rPr>
                <a:t>CNH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c-</a:t>
              </a:r>
              <a:r>
                <a:rPr lang="en-US" sz="1200" dirty="0" smtClean="0">
                  <a:solidFill>
                    <a:srgbClr val="FF0000"/>
                  </a:solidFill>
                </a:rPr>
                <a:t>C</a:t>
              </a:r>
              <a:r>
                <a:rPr lang="en-US" sz="1200" baseline="-25000" dirty="0" smtClean="0">
                  <a:solidFill>
                    <a:srgbClr val="FF0000"/>
                  </a:solidFill>
                </a:rPr>
                <a:t>2</a:t>
              </a:r>
              <a:r>
                <a:rPr lang="en-US" sz="1200" dirty="0" smtClean="0">
                  <a:solidFill>
                    <a:srgbClr val="FF0000"/>
                  </a:solidFill>
                </a:rPr>
                <a:t>H</a:t>
              </a:r>
              <a:r>
                <a:rPr lang="en-US" sz="1200" baseline="-25000" dirty="0" smtClean="0">
                  <a:solidFill>
                    <a:srgbClr val="FF0000"/>
                  </a:solidFill>
                </a:rPr>
                <a:t>4</a:t>
              </a:r>
              <a:r>
                <a:rPr lang="en-US" sz="1200" dirty="0" smtClean="0">
                  <a:solidFill>
                    <a:srgbClr val="FF0000"/>
                  </a:solidFill>
                </a:rPr>
                <a:t>O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55687" y="981537"/>
              <a:ext cx="892191" cy="48936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CH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3</a:t>
              </a:r>
              <a:r>
                <a:rPr lang="en-US" sz="1200" dirty="0">
                  <a:solidFill>
                    <a:srgbClr val="FF0000"/>
                  </a:solidFill>
                </a:rPr>
                <a:t>C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  <a:r>
                <a:rPr lang="en-US" sz="1200" dirty="0">
                  <a:solidFill>
                    <a:srgbClr val="FF0000"/>
                  </a:solidFill>
                </a:rPr>
                <a:t>H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3</a:t>
              </a:r>
              <a:r>
                <a:rPr lang="en-US" sz="1200" dirty="0">
                  <a:solidFill>
                    <a:srgbClr val="FF0000"/>
                  </a:solidFill>
                </a:rPr>
                <a:t>CNH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  <a:r>
                <a:rPr lang="en-US" sz="1200" dirty="0">
                  <a:solidFill>
                    <a:srgbClr val="FF0000"/>
                  </a:solidFill>
                </a:rPr>
                <a:t>CHCN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  <a:r>
                <a:rPr lang="en-US" sz="1200" dirty="0">
                  <a:solidFill>
                    <a:srgbClr val="FF0000"/>
                  </a:solidFill>
                </a:rPr>
                <a:t>CHCOH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6</a:t>
              </a:r>
              <a:r>
                <a:rPr lang="en-US" sz="1200" dirty="0">
                  <a:solidFill>
                    <a:srgbClr val="FF0000"/>
                  </a:solidFill>
                </a:rPr>
                <a:t>H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HC</a:t>
              </a:r>
              <a:r>
                <a:rPr lang="en-US" sz="1200" baseline="-25000" dirty="0" smtClean="0">
                  <a:solidFill>
                    <a:srgbClr val="FF0000"/>
                  </a:solidFill>
                </a:rPr>
                <a:t>5</a:t>
              </a:r>
              <a:r>
                <a:rPr lang="en-US" sz="1200" dirty="0" smtClean="0">
                  <a:solidFill>
                    <a:srgbClr val="FF0000"/>
                  </a:solidFill>
                </a:rPr>
                <a:t>N</a:t>
              </a:r>
              <a:endParaRPr lang="en-US" sz="1200" dirty="0">
                <a:solidFill>
                  <a:srgbClr val="FF0000"/>
                </a:solidFill>
              </a:endParaRP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CH</a:t>
              </a:r>
              <a:r>
                <a:rPr lang="en-US" sz="1200" baseline="-25000" dirty="0" smtClean="0">
                  <a:solidFill>
                    <a:srgbClr val="FF0000"/>
                  </a:solidFill>
                </a:rPr>
                <a:t>3</a:t>
              </a:r>
              <a:r>
                <a:rPr lang="en-US" sz="1200" dirty="0" smtClean="0">
                  <a:solidFill>
                    <a:srgbClr val="FF0000"/>
                  </a:solidFill>
                </a:rPr>
                <a:t>CHO</a:t>
              </a:r>
              <a:endParaRPr lang="en-US" sz="1200" dirty="0">
                <a:solidFill>
                  <a:srgbClr val="FF0000"/>
                </a:solidFill>
              </a:endParaRPr>
            </a:p>
            <a:p>
              <a:r>
                <a:rPr lang="en-US" sz="1200" dirty="0">
                  <a:solidFill>
                    <a:srgbClr val="FF0000"/>
                  </a:solidFill>
                </a:rPr>
                <a:t>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3</a:t>
              </a:r>
              <a:r>
                <a:rPr lang="en-US" sz="1200" dirty="0">
                  <a:solidFill>
                    <a:srgbClr val="FF0000"/>
                  </a:solidFill>
                </a:rPr>
                <a:t>CC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  <a:r>
                <a:rPr lang="en-US" sz="1200" dirty="0">
                  <a:solidFill>
                    <a:srgbClr val="FF0000"/>
                  </a:solidFill>
                </a:rPr>
                <a:t>CN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  <a:r>
                <a:rPr lang="en-US" sz="1200" dirty="0">
                  <a:solidFill>
                    <a:srgbClr val="FF0000"/>
                  </a:solidFill>
                </a:rPr>
                <a:t>COHCHO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HCOOCH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3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3</a:t>
              </a:r>
              <a:r>
                <a:rPr lang="en-US" sz="1200" dirty="0">
                  <a:solidFill>
                    <a:srgbClr val="FF0000"/>
                  </a:solidFill>
                </a:rPr>
                <a:t>COOH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  <a:r>
                <a:rPr lang="en-US" sz="1200" dirty="0">
                  <a:solidFill>
                    <a:srgbClr val="FF0000"/>
                  </a:solidFill>
                </a:rPr>
                <a:t>C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6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  <a:r>
                <a:rPr lang="en-US" sz="1200" dirty="0">
                  <a:solidFill>
                    <a:srgbClr val="FF0000"/>
                  </a:solidFill>
                </a:rPr>
                <a:t>CHCHO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  <a:r>
                <a:rPr lang="en-US" sz="1200" dirty="0">
                  <a:solidFill>
                    <a:srgbClr val="FF0000"/>
                  </a:solidFill>
                </a:rPr>
                <a:t>CCHCN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3</a:t>
              </a:r>
              <a:r>
                <a:rPr lang="en-US" sz="1200" dirty="0">
                  <a:solidFill>
                    <a:srgbClr val="FF0000"/>
                  </a:solidFill>
                </a:rPr>
                <a:t>CHNH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7</a:t>
              </a:r>
              <a:r>
                <a:rPr lang="en-US" sz="1200" dirty="0">
                  <a:solidFill>
                    <a:srgbClr val="FF0000"/>
                  </a:solidFill>
                </a:rPr>
                <a:t>H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NH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  <a:r>
                <a:rPr lang="en-US" sz="1200" dirty="0">
                  <a:solidFill>
                    <a:srgbClr val="FF0000"/>
                  </a:solidFill>
                </a:rPr>
                <a:t>CH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  <a:r>
                <a:rPr lang="en-US" sz="1200" dirty="0">
                  <a:solidFill>
                    <a:srgbClr val="FF0000"/>
                  </a:solidFill>
                </a:rPr>
                <a:t>CN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3</a:t>
              </a:r>
              <a:r>
                <a:rPr lang="en-US" sz="1200" dirty="0">
                  <a:solidFill>
                    <a:srgbClr val="FF0000"/>
                  </a:solidFill>
                </a:rPr>
                <a:t>C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4</a:t>
              </a:r>
              <a:r>
                <a:rPr lang="en-US" sz="1200" dirty="0">
                  <a:solidFill>
                    <a:srgbClr val="FF0000"/>
                  </a:solidFill>
                </a:rPr>
                <a:t>H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3</a:t>
              </a:r>
              <a:r>
                <a:rPr lang="en-US" sz="1200" dirty="0">
                  <a:solidFill>
                    <a:srgbClr val="FF0000"/>
                  </a:solidFill>
                </a:rPr>
                <a:t>OCH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3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3</a:t>
              </a:r>
              <a:r>
                <a:rPr lang="en-US" sz="1200" dirty="0">
                  <a:solidFill>
                    <a:srgbClr val="FF0000"/>
                  </a:solidFill>
                </a:rPr>
                <a:t>CH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  <a:r>
                <a:rPr lang="en-US" sz="1200" dirty="0">
                  <a:solidFill>
                    <a:srgbClr val="FF0000"/>
                  </a:solidFill>
                </a:rPr>
                <a:t>CN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3</a:t>
              </a:r>
              <a:r>
                <a:rPr lang="en-US" sz="1200" dirty="0">
                  <a:solidFill>
                    <a:srgbClr val="FF0000"/>
                  </a:solidFill>
                </a:rPr>
                <a:t>CONH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3</a:t>
              </a:r>
              <a:r>
                <a:rPr lang="en-US" sz="1200" dirty="0">
                  <a:solidFill>
                    <a:srgbClr val="FF0000"/>
                  </a:solidFill>
                </a:rPr>
                <a:t>CH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  <a:r>
                <a:rPr lang="en-US" sz="1200" dirty="0">
                  <a:solidFill>
                    <a:srgbClr val="FF0000"/>
                  </a:solidFill>
                </a:rPr>
                <a:t>OH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8</a:t>
              </a:r>
              <a:r>
                <a:rPr lang="en-US" sz="1200" dirty="0">
                  <a:solidFill>
                    <a:srgbClr val="FF0000"/>
                  </a:solidFill>
                </a:rPr>
                <a:t>H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HC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7</a:t>
              </a:r>
              <a:r>
                <a:rPr lang="en-US" sz="1200" dirty="0">
                  <a:solidFill>
                    <a:srgbClr val="FF0000"/>
                  </a:solidFill>
                </a:rPr>
                <a:t>N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3</a:t>
              </a:r>
              <a:r>
                <a:rPr lang="en-US" sz="1200" dirty="0">
                  <a:solidFill>
                    <a:srgbClr val="FF0000"/>
                  </a:solidFill>
                </a:rPr>
                <a:t>CHCH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HCCCCH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390597" y="961811"/>
              <a:ext cx="1026242" cy="37240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HC</a:t>
              </a:r>
              <a:r>
                <a:rPr lang="en-US" sz="1200" baseline="-25000" dirty="0" smtClean="0">
                  <a:solidFill>
                    <a:srgbClr val="FF0000"/>
                  </a:solidFill>
                </a:rPr>
                <a:t>5</a:t>
              </a:r>
              <a:r>
                <a:rPr lang="en-US" sz="1200" dirty="0" smtClean="0">
                  <a:solidFill>
                    <a:srgbClr val="FF0000"/>
                  </a:solidFill>
                </a:rPr>
                <a:t>H</a:t>
              </a:r>
              <a:r>
                <a:rPr lang="en-US" sz="1200" baseline="-25000" dirty="0" smtClean="0">
                  <a:solidFill>
                    <a:srgbClr val="FF0000"/>
                  </a:solidFill>
                </a:rPr>
                <a:t>3</a:t>
              </a:r>
              <a:endParaRPr lang="en-US" sz="1200" baseline="-25000" dirty="0">
                <a:solidFill>
                  <a:srgbClr val="FF0000"/>
                </a:solidFill>
              </a:endParaRP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HC</a:t>
              </a:r>
              <a:r>
                <a:rPr lang="en-US" sz="1200" baseline="-25000" dirty="0" smtClean="0">
                  <a:solidFill>
                    <a:srgbClr val="FF0000"/>
                  </a:solidFill>
                </a:rPr>
                <a:t>9</a:t>
              </a:r>
              <a:r>
                <a:rPr lang="en-US" sz="1200" dirty="0" smtClean="0">
                  <a:solidFill>
                    <a:srgbClr val="FF0000"/>
                  </a:solidFill>
                </a:rPr>
                <a:t>N</a:t>
              </a:r>
              <a:endParaRPr lang="en-US" sz="1200" dirty="0">
                <a:solidFill>
                  <a:srgbClr val="FF0000"/>
                </a:solidFill>
              </a:endParaRP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CH</a:t>
              </a:r>
              <a:r>
                <a:rPr lang="en-US" sz="1200" baseline="-25000" dirty="0" smtClean="0">
                  <a:solidFill>
                    <a:srgbClr val="FF0000"/>
                  </a:solidFill>
                </a:rPr>
                <a:t>3</a:t>
              </a:r>
              <a:r>
                <a:rPr lang="en-US" sz="1200" dirty="0" smtClean="0">
                  <a:solidFill>
                    <a:srgbClr val="FF0000"/>
                  </a:solidFill>
                </a:rPr>
                <a:t>COCH</a:t>
              </a:r>
              <a:r>
                <a:rPr lang="en-US" sz="1200" baseline="-25000" dirty="0" smtClean="0">
                  <a:solidFill>
                    <a:srgbClr val="FF0000"/>
                  </a:solidFill>
                </a:rPr>
                <a:t>3</a:t>
              </a:r>
              <a:endParaRPr lang="en-US" sz="1200" baseline="-25000" dirty="0">
                <a:solidFill>
                  <a:srgbClr val="FF0000"/>
                </a:solidFill>
              </a:endParaRPr>
            </a:p>
            <a:p>
              <a:r>
                <a:rPr lang="en-US" sz="1200" dirty="0">
                  <a:solidFill>
                    <a:srgbClr val="FF0000"/>
                  </a:solidFill>
                </a:rPr>
                <a:t>(CH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  <a:r>
                <a:rPr lang="en-US" sz="1200" dirty="0">
                  <a:solidFill>
                    <a:srgbClr val="FF0000"/>
                  </a:solidFill>
                </a:rPr>
                <a:t>OH)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3</a:t>
              </a:r>
              <a:r>
                <a:rPr lang="en-US" sz="1200" dirty="0">
                  <a:solidFill>
                    <a:srgbClr val="FF0000"/>
                  </a:solidFill>
                </a:rPr>
                <a:t>CH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  <a:r>
                <a:rPr lang="en-US" sz="1200" dirty="0">
                  <a:solidFill>
                    <a:srgbClr val="FF0000"/>
                  </a:solidFill>
                </a:rPr>
                <a:t>CHO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3</a:t>
              </a:r>
              <a:r>
                <a:rPr lang="en-US" sz="1200" dirty="0">
                  <a:solidFill>
                    <a:srgbClr val="FF0000"/>
                  </a:solidFill>
                </a:rPr>
                <a:t>C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5</a:t>
              </a:r>
              <a:r>
                <a:rPr lang="en-US" sz="1200" dirty="0">
                  <a:solidFill>
                    <a:srgbClr val="FF0000"/>
                  </a:solidFill>
                </a:rPr>
                <a:t>N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CH</a:t>
              </a:r>
              <a:r>
                <a:rPr lang="en-US" sz="1200" baseline="-25000" dirty="0" smtClean="0">
                  <a:solidFill>
                    <a:srgbClr val="FF0000"/>
                  </a:solidFill>
                </a:rPr>
                <a:t>3</a:t>
              </a:r>
              <a:r>
                <a:rPr lang="en-US" sz="1200" dirty="0" smtClean="0">
                  <a:solidFill>
                    <a:srgbClr val="FF0000"/>
                  </a:solidFill>
                </a:rPr>
                <a:t>CH</a:t>
              </a:r>
              <a:r>
                <a:rPr lang="en-US" sz="1200" baseline="-25000" dirty="0" smtClean="0">
                  <a:solidFill>
                    <a:srgbClr val="FF0000"/>
                  </a:solidFill>
                </a:rPr>
                <a:t>2</a:t>
              </a:r>
              <a:r>
                <a:rPr lang="en-US" sz="1200" dirty="0" smtClean="0">
                  <a:solidFill>
                    <a:srgbClr val="FF0000"/>
                  </a:solidFill>
                </a:rPr>
                <a:t>OCHO</a:t>
              </a:r>
              <a:endParaRPr lang="en-US" sz="1200" dirty="0">
                <a:solidFill>
                  <a:srgbClr val="FF0000"/>
                </a:solidFill>
              </a:endParaRPr>
            </a:p>
            <a:p>
              <a:r>
                <a:rPr lang="en-US" sz="1200" dirty="0">
                  <a:solidFill>
                    <a:srgbClr val="FF0000"/>
                  </a:solidFill>
                </a:rPr>
                <a:t>CH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3</a:t>
              </a:r>
              <a:r>
                <a:rPr lang="en-US" sz="1200" dirty="0">
                  <a:solidFill>
                    <a:srgbClr val="FF0000"/>
                  </a:solidFill>
                </a:rPr>
                <a:t>COOCH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3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3</a:t>
              </a:r>
              <a:r>
                <a:rPr lang="en-US" sz="1200" dirty="0">
                  <a:solidFill>
                    <a:srgbClr val="FF0000"/>
                  </a:solidFill>
                </a:rPr>
                <a:t>C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6</a:t>
              </a:r>
              <a:r>
                <a:rPr lang="en-US" sz="1200" dirty="0">
                  <a:solidFill>
                    <a:srgbClr val="FF0000"/>
                  </a:solidFill>
                </a:rPr>
                <a:t>H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3</a:t>
              </a:r>
              <a:r>
                <a:rPr lang="en-US" sz="1200" dirty="0">
                  <a:solidFill>
                    <a:srgbClr val="FF0000"/>
                  </a:solidFill>
                </a:rPr>
                <a:t>COC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2</a:t>
              </a:r>
              <a:r>
                <a:rPr lang="en-US" sz="1200" dirty="0">
                  <a:solidFill>
                    <a:srgbClr val="FF0000"/>
                  </a:solidFill>
                </a:rPr>
                <a:t>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5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6</a:t>
              </a:r>
              <a:r>
                <a:rPr lang="en-US" sz="1200" dirty="0">
                  <a:solidFill>
                    <a:srgbClr val="FF0000"/>
                  </a:solidFill>
                </a:rPr>
                <a:t>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6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C</a:t>
              </a:r>
              <a:r>
                <a:rPr lang="en-US" sz="1200" baseline="-25000" dirty="0" smtClean="0">
                  <a:solidFill>
                    <a:srgbClr val="FF0000"/>
                  </a:solidFill>
                </a:rPr>
                <a:t>3</a:t>
              </a:r>
              <a:r>
                <a:rPr lang="en-US" sz="1200" dirty="0" smtClean="0">
                  <a:solidFill>
                    <a:srgbClr val="FF0000"/>
                  </a:solidFill>
                </a:rPr>
                <a:t>H</a:t>
              </a:r>
              <a:r>
                <a:rPr lang="en-US" sz="1200" baseline="-25000" dirty="0" smtClean="0">
                  <a:solidFill>
                    <a:srgbClr val="FF0000"/>
                  </a:solidFill>
                </a:rPr>
                <a:t>7</a:t>
              </a:r>
              <a:r>
                <a:rPr lang="en-US" sz="1200" dirty="0" smtClean="0">
                  <a:solidFill>
                    <a:srgbClr val="FF0000"/>
                  </a:solidFill>
                </a:rPr>
                <a:t>CN</a:t>
              </a:r>
              <a:endParaRPr lang="en-US" sz="1200" dirty="0">
                <a:solidFill>
                  <a:srgbClr val="FF0000"/>
                </a:solidFill>
              </a:endParaRPr>
            </a:p>
            <a:p>
              <a:r>
                <a:rPr lang="en-US" sz="1200" dirty="0">
                  <a:solidFill>
                    <a:srgbClr val="FF0000"/>
                  </a:solidFill>
                </a:rPr>
                <a:t>HC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11</a:t>
              </a:r>
              <a:r>
                <a:rPr lang="en-US" sz="1200" dirty="0">
                  <a:solidFill>
                    <a:srgbClr val="FF0000"/>
                  </a:solidFill>
                </a:rPr>
                <a:t>N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14</a:t>
              </a:r>
              <a:r>
                <a:rPr lang="en-US" sz="1200" dirty="0">
                  <a:solidFill>
                    <a:srgbClr val="FF0000"/>
                  </a:solidFill>
                </a:rPr>
                <a:t>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10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16</a:t>
              </a:r>
              <a:r>
                <a:rPr lang="en-US" sz="1200" dirty="0">
                  <a:solidFill>
                    <a:srgbClr val="FF0000"/>
                  </a:solidFill>
                </a:rPr>
                <a:t>H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10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60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C</a:t>
              </a:r>
              <a:r>
                <a:rPr lang="en-US" sz="1200" baseline="-25000" dirty="0">
                  <a:solidFill>
                    <a:srgbClr val="FF0000"/>
                  </a:solidFill>
                </a:rPr>
                <a:t>70</a:t>
              </a:r>
            </a:p>
            <a:p>
              <a:endParaRPr lang="en-US" sz="1600" dirty="0">
                <a:solidFill>
                  <a:srgbClr val="FF0000"/>
                </a:solidFill>
              </a:endParaRPr>
            </a:p>
            <a:p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Shape 19"/>
          <p:cNvSpPr txBox="1">
            <a:spLocks/>
          </p:cNvSpPr>
          <p:nvPr/>
        </p:nvSpPr>
        <p:spPr>
          <a:xfrm>
            <a:off x="395536" y="5757031"/>
            <a:ext cx="8568340" cy="107315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ct val="20000"/>
              </a:spcBef>
              <a:buSzTx/>
              <a:buFont typeface="Arial"/>
              <a:buNone/>
              <a:defRPr sz="2800" b="1" i="0" kern="1200">
                <a:solidFill>
                  <a:srgbClr val="CD0920"/>
                </a:solidFill>
                <a:latin typeface="Arial"/>
                <a:ea typeface="+mn-ea"/>
                <a:cs typeface="Arial"/>
              </a:defRPr>
            </a:lvl1pPr>
            <a:lvl2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2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532800" indent="-228600" algn="l" defTabSz="457200" rtl="0" eaLnBrk="1" latinLnBrk="0" hangingPunct="1">
              <a:spcBef>
                <a:spcPts val="0"/>
              </a:spcBef>
              <a:buSzPct val="80000"/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846000" indent="-228600" algn="l" defTabSz="457200" rtl="0" eaLnBrk="1" latinLnBrk="0" hangingPunct="1">
              <a:spcBef>
                <a:spcPts val="0"/>
              </a:spcBef>
              <a:buSzPct val="80000"/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339200" indent="-228600" algn="l" defTabSz="457200" rtl="0" eaLnBrk="1" latinLnBrk="0" hangingPunct="1">
              <a:spcBef>
                <a:spcPts val="0"/>
              </a:spcBef>
              <a:buSzPct val="80000"/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1800"/>
            </a:pPr>
            <a:r>
              <a:rPr lang="en-US" sz="2400" dirty="0" smtClean="0">
                <a:solidFill>
                  <a:srgbClr val="000000"/>
                </a:solidFill>
              </a:rPr>
              <a:t>Over 180 interstellar molecules have been detected with many of them organic and quite complex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4" name="Footer Placeholder 2"/>
          <p:cNvSpPr txBox="1">
            <a:spLocks/>
          </p:cNvSpPr>
          <p:nvPr/>
        </p:nvSpPr>
        <p:spPr>
          <a:xfrm>
            <a:off x="3332480" y="6526040"/>
            <a:ext cx="5135880" cy="2698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1" dirty="0" smtClean="0">
                <a:latin typeface="Helvetica"/>
                <a:cs typeface="Helvetica"/>
              </a:rPr>
              <a:t>Molecular Transitions at Low Frequency – December 2016</a:t>
            </a:r>
          </a:p>
        </p:txBody>
      </p:sp>
    </p:spTree>
    <p:extLst>
      <p:ext uri="{BB962C8B-B14F-4D97-AF65-F5344CB8AC3E}">
        <p14:creationId xmlns:p14="http://schemas.microsoft.com/office/powerpoint/2010/main" val="335588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754" y="132080"/>
            <a:ext cx="7803409" cy="650240"/>
          </a:xfrm>
        </p:spPr>
        <p:txBody>
          <a:bodyPr>
            <a:normAutofit fontScale="90000"/>
          </a:bodyPr>
          <a:lstStyle/>
          <a:p>
            <a:r>
              <a:rPr lang="en-AU" dirty="0"/>
              <a:t>Murchison Widefield </a:t>
            </a:r>
            <a:r>
              <a:rPr lang="en-AU" dirty="0" smtClean="0"/>
              <a:t>Array (MWA)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748647" y="971696"/>
            <a:ext cx="7938153" cy="2558115"/>
          </a:xfrm>
        </p:spPr>
        <p:txBody>
          <a:bodyPr>
            <a:normAutofit/>
          </a:bodyPr>
          <a:lstStyle/>
          <a:p>
            <a:r>
              <a:rPr lang="en-US" dirty="0" smtClean="0"/>
              <a:t>MWA Low Frequency Instrument </a:t>
            </a:r>
          </a:p>
          <a:p>
            <a:pPr marL="990000" lvl="2" indent="-457200"/>
            <a:r>
              <a:rPr lang="en-US" dirty="0" smtClean="0"/>
              <a:t>128 dipole antennas with 3km baselines</a:t>
            </a:r>
          </a:p>
          <a:p>
            <a:pPr marL="990000" lvl="2" indent="-457200"/>
            <a:r>
              <a:rPr lang="en-US" dirty="0"/>
              <a:t>7</a:t>
            </a:r>
            <a:r>
              <a:rPr lang="en-US" dirty="0" smtClean="0"/>
              <a:t>0-300MHz</a:t>
            </a:r>
          </a:p>
          <a:p>
            <a:pPr marL="990000" lvl="2" indent="-457200"/>
            <a:r>
              <a:rPr lang="en-US" dirty="0" smtClean="0"/>
              <a:t>30.72 MHz bandwidth</a:t>
            </a:r>
          </a:p>
          <a:p>
            <a:pPr marL="990000" lvl="2" indent="-457200"/>
            <a:r>
              <a:rPr lang="en-US" dirty="0" smtClean="0"/>
              <a:t>10kHz  frequency resolution (26km/s at 114MHz)</a:t>
            </a:r>
          </a:p>
          <a:p>
            <a:pPr marL="990000" lvl="2" indent="-457200"/>
            <a:r>
              <a:rPr lang="en-US" dirty="0" smtClean="0"/>
              <a:t>30 degree primary beam </a:t>
            </a:r>
          </a:p>
          <a:p>
            <a:pPr lvl="2" indent="0">
              <a:buNone/>
            </a:pPr>
            <a:endParaRPr lang="en-US" dirty="0" smtClean="0"/>
          </a:p>
          <a:p>
            <a:pPr marL="990000" lvl="2" indent="-457200"/>
            <a:endParaRPr lang="en-US" dirty="0" smtClean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21" y="3502226"/>
            <a:ext cx="5460077" cy="30712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5761" r="19064"/>
          <a:stretch/>
        </p:blipFill>
        <p:spPr>
          <a:xfrm>
            <a:off x="6031286" y="3502226"/>
            <a:ext cx="2888877" cy="3059811"/>
          </a:xfrm>
          <a:prstGeom prst="rect">
            <a:avLst/>
          </a:prstGeom>
        </p:spPr>
      </p:pic>
      <p:sp>
        <p:nvSpPr>
          <p:cNvPr id="8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332480" y="6573520"/>
            <a:ext cx="5135880" cy="269875"/>
          </a:xfrm>
        </p:spPr>
        <p:txBody>
          <a:bodyPr/>
          <a:lstStyle/>
          <a:p>
            <a:r>
              <a:rPr lang="en-US" b="1" dirty="0" smtClean="0"/>
              <a:t>Molecular Transitions at Low Frequency – December 2016</a:t>
            </a:r>
          </a:p>
        </p:txBody>
      </p:sp>
    </p:spTree>
    <p:extLst>
      <p:ext uri="{BB962C8B-B14F-4D97-AF65-F5344CB8AC3E}">
        <p14:creationId xmlns:p14="http://schemas.microsoft.com/office/powerpoint/2010/main" val="2114782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9239" y="929302"/>
            <a:ext cx="6977371" cy="2799451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1225675" y="-3969"/>
            <a:ext cx="6845408" cy="1081088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/>
            </a:pPr>
            <a:r>
              <a:rPr sz="3200" dirty="0"/>
              <a:t>MWA Survey Fields</a:t>
            </a:r>
          </a:p>
        </p:txBody>
      </p:sp>
      <p:pic>
        <p:nvPicPr>
          <p:cNvPr id="50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30" y="3622758"/>
            <a:ext cx="6527448" cy="2956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1830" y="1139581"/>
            <a:ext cx="1607390" cy="2147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28434" y="3764163"/>
            <a:ext cx="1908176" cy="2386774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Shape 53"/>
          <p:cNvSpPr/>
          <p:nvPr/>
        </p:nvSpPr>
        <p:spPr>
          <a:xfrm>
            <a:off x="241830" y="3235242"/>
            <a:ext cx="1607390" cy="387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100"/>
            </a:lvl1pPr>
          </a:lstStyle>
          <a:p>
            <a:pPr lvl="0">
              <a:defRPr sz="1800"/>
            </a:pPr>
            <a:r>
              <a:rPr sz="2100"/>
              <a:t>99-300MHz</a:t>
            </a:r>
          </a:p>
        </p:txBody>
      </p:sp>
      <p:sp>
        <p:nvSpPr>
          <p:cNvPr id="54" name="Shape 54"/>
          <p:cNvSpPr/>
          <p:nvPr/>
        </p:nvSpPr>
        <p:spPr>
          <a:xfrm>
            <a:off x="7081190" y="6150937"/>
            <a:ext cx="1755420" cy="387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>
              <a:defRPr sz="1800"/>
            </a:pPr>
            <a:r>
              <a:rPr sz="2100" dirty="0"/>
              <a:t>103-133MHz</a:t>
            </a:r>
          </a:p>
        </p:txBody>
      </p:sp>
      <p:sp>
        <p:nvSpPr>
          <p:cNvPr id="10" name="Footer Placeholder 2"/>
          <p:cNvSpPr txBox="1">
            <a:spLocks/>
          </p:cNvSpPr>
          <p:nvPr/>
        </p:nvSpPr>
        <p:spPr>
          <a:xfrm>
            <a:off x="2673048" y="6538454"/>
            <a:ext cx="5795312" cy="30494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mtClean="0"/>
              <a:t>Molecular Transitions at Low Frequency – December 2016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24976461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996952"/>
            <a:ext cx="8686800" cy="22476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744" y="260648"/>
            <a:ext cx="7518400" cy="6502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Galactic Centre Survey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683568" y="1196752"/>
            <a:ext cx="7938153" cy="17166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1" i="0" kern="1200">
                <a:solidFill>
                  <a:srgbClr val="CD0920"/>
                </a:solidFill>
                <a:latin typeface="Arial"/>
                <a:ea typeface="+mn-ea"/>
                <a:cs typeface="Arial"/>
              </a:defRPr>
            </a:lvl1pPr>
            <a:lvl2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2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532800" indent="-228600" algn="l" defTabSz="457200" rtl="0" eaLnBrk="1" latinLnBrk="0" hangingPunct="1">
              <a:spcBef>
                <a:spcPts val="0"/>
              </a:spcBef>
              <a:buSzPct val="80000"/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846000" indent="-228600" algn="l" defTabSz="457200" rtl="0" eaLnBrk="1" latinLnBrk="0" hangingPunct="1">
              <a:spcBef>
                <a:spcPts val="0"/>
              </a:spcBef>
              <a:buSzPct val="80000"/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339200" indent="-228600" algn="l" defTabSz="457200" rtl="0" eaLnBrk="1" latinLnBrk="0" hangingPunct="1">
              <a:spcBef>
                <a:spcPts val="0"/>
              </a:spcBef>
              <a:buSzPct val="80000"/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Galactic Plane Survey (Imaging Mode)</a:t>
            </a:r>
          </a:p>
          <a:p>
            <a:pPr marL="990000" lvl="2" indent="-457200"/>
            <a:r>
              <a:rPr lang="en-US" dirty="0" smtClean="0">
                <a:solidFill>
                  <a:srgbClr val="000000"/>
                </a:solidFill>
              </a:rPr>
              <a:t>~4 hours integration time</a:t>
            </a:r>
          </a:p>
          <a:p>
            <a:pPr marL="990000" lvl="2" indent="-457200"/>
            <a:r>
              <a:rPr lang="en-US" dirty="0" smtClean="0">
                <a:solidFill>
                  <a:srgbClr val="000000"/>
                </a:solidFill>
              </a:rPr>
              <a:t>103-133 MHz</a:t>
            </a:r>
          </a:p>
          <a:p>
            <a:pPr marL="990000" lvl="2" indent="-457200"/>
            <a:r>
              <a:rPr lang="en-US" dirty="0" smtClean="0">
                <a:solidFill>
                  <a:srgbClr val="000000"/>
                </a:solidFill>
              </a:rPr>
              <a:t>400 square degrees</a:t>
            </a:r>
          </a:p>
          <a:p>
            <a:pPr marL="990000" lvl="2" indent="-457200"/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5350004"/>
            <a:ext cx="8954328" cy="555724"/>
          </a:xfrm>
          <a:prstGeom prst="rect">
            <a:avLst/>
          </a:prstGeom>
        </p:spPr>
      </p:pic>
      <p:sp>
        <p:nvSpPr>
          <p:cNvPr id="10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332480" y="6573520"/>
            <a:ext cx="5135880" cy="269875"/>
          </a:xfrm>
        </p:spPr>
        <p:txBody>
          <a:bodyPr/>
          <a:lstStyle/>
          <a:p>
            <a:r>
              <a:rPr lang="en-US" b="1" dirty="0" smtClean="0"/>
              <a:t>Molecular Transitions at Low Frequency – December 2016</a:t>
            </a:r>
          </a:p>
        </p:txBody>
      </p:sp>
    </p:spTree>
    <p:extLst>
      <p:ext uri="{BB962C8B-B14F-4D97-AF65-F5344CB8AC3E}">
        <p14:creationId xmlns:p14="http://schemas.microsoft.com/office/powerpoint/2010/main" val="917376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7518400" cy="6502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Galactic Centre Survey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899592" y="1124744"/>
            <a:ext cx="7787208" cy="189387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1" i="0" kern="1200">
                <a:solidFill>
                  <a:srgbClr val="CD0920"/>
                </a:solidFill>
                <a:latin typeface="Arial"/>
                <a:ea typeface="+mn-ea"/>
                <a:cs typeface="Arial"/>
              </a:defRPr>
            </a:lvl1pPr>
            <a:lvl2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2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532800" indent="-228600" algn="l" defTabSz="457200" rtl="0" eaLnBrk="1" latinLnBrk="0" hangingPunct="1">
              <a:spcBef>
                <a:spcPts val="0"/>
              </a:spcBef>
              <a:buSzPct val="80000"/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846000" indent="-228600" algn="l" defTabSz="457200" rtl="0" eaLnBrk="1" latinLnBrk="0" hangingPunct="1">
              <a:spcBef>
                <a:spcPts val="0"/>
              </a:spcBef>
              <a:buSzPct val="80000"/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339200" indent="-228600" algn="l" defTabSz="457200" rtl="0" eaLnBrk="1" latinLnBrk="0" hangingPunct="1">
              <a:spcBef>
                <a:spcPts val="0"/>
              </a:spcBef>
              <a:buSzPct val="80000"/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Galactic Plane Survey (VCS Mode)</a:t>
            </a:r>
          </a:p>
          <a:p>
            <a:pPr marL="990000" lvl="2" indent="-457200"/>
            <a:r>
              <a:rPr lang="en-US" dirty="0" smtClean="0">
                <a:solidFill>
                  <a:srgbClr val="000000"/>
                </a:solidFill>
              </a:rPr>
              <a:t>80 minutes integration time</a:t>
            </a:r>
          </a:p>
          <a:p>
            <a:pPr marL="990000" lvl="2" indent="-457200"/>
            <a:r>
              <a:rPr lang="en-US" dirty="0" smtClean="0">
                <a:solidFill>
                  <a:srgbClr val="000000"/>
                </a:solidFill>
              </a:rPr>
              <a:t>99-129 MHz</a:t>
            </a:r>
          </a:p>
          <a:p>
            <a:pPr marL="990000" lvl="2" indent="-457200"/>
            <a:r>
              <a:rPr lang="en-US" dirty="0" smtClean="0">
                <a:solidFill>
                  <a:srgbClr val="000000"/>
                </a:solidFill>
              </a:rPr>
              <a:t>400 square degrees</a:t>
            </a:r>
          </a:p>
          <a:p>
            <a:pPr marL="990000" lvl="2" indent="-457200"/>
            <a:r>
              <a:rPr lang="en-US" dirty="0" smtClean="0">
                <a:solidFill>
                  <a:srgbClr val="000000"/>
                </a:solidFill>
              </a:rPr>
              <a:t>0.3kHz frequency resolutions (&lt;1km/s)</a:t>
            </a:r>
          </a:p>
        </p:txBody>
      </p:sp>
      <p:sp>
        <p:nvSpPr>
          <p:cNvPr id="5" name="Rectangle 4"/>
          <p:cNvSpPr/>
          <p:nvPr/>
        </p:nvSpPr>
        <p:spPr>
          <a:xfrm>
            <a:off x="5987143" y="3422953"/>
            <a:ext cx="829733" cy="302381"/>
          </a:xfrm>
          <a:prstGeom prst="rect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3108256"/>
            <a:ext cx="8686800" cy="224767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22759" y="4908410"/>
            <a:ext cx="919240" cy="447524"/>
          </a:xfrm>
          <a:prstGeom prst="rect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 cmpd="sng">
                <a:solidFill>
                  <a:schemeClr val="tx1"/>
                </a:solidFill>
              </a:ln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" y="5668547"/>
            <a:ext cx="9144000" cy="56749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776098" y="4520920"/>
            <a:ext cx="919240" cy="447524"/>
          </a:xfrm>
          <a:prstGeom prst="rect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 cmpd="sng">
                <a:solidFill>
                  <a:schemeClr val="tx1"/>
                </a:solidFill>
              </a:ln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58780" y="4908410"/>
            <a:ext cx="919240" cy="447524"/>
          </a:xfrm>
          <a:prstGeom prst="rect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 cmpd="sng">
                <a:solidFill>
                  <a:schemeClr val="tx1"/>
                </a:solidFill>
              </a:ln>
            </a:endParaRP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332480" y="6573520"/>
            <a:ext cx="5135880" cy="269875"/>
          </a:xfrm>
        </p:spPr>
        <p:txBody>
          <a:bodyPr/>
          <a:lstStyle/>
          <a:p>
            <a:r>
              <a:rPr lang="en-US" b="1" dirty="0" smtClean="0"/>
              <a:t>Molecular Transitions at Low Frequency – December 2016</a:t>
            </a:r>
          </a:p>
        </p:txBody>
      </p:sp>
    </p:spTree>
    <p:extLst>
      <p:ext uri="{BB962C8B-B14F-4D97-AF65-F5344CB8AC3E}">
        <p14:creationId xmlns:p14="http://schemas.microsoft.com/office/powerpoint/2010/main" val="244479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Orion Region Survey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748647" y="971696"/>
            <a:ext cx="7938153" cy="21851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1" i="0" kern="1200">
                <a:solidFill>
                  <a:srgbClr val="CD0920"/>
                </a:solidFill>
                <a:latin typeface="Arial"/>
                <a:ea typeface="+mn-ea"/>
                <a:cs typeface="Arial"/>
              </a:defRPr>
            </a:lvl1pPr>
            <a:lvl2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2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532800" indent="-228600" algn="l" defTabSz="457200" rtl="0" eaLnBrk="1" latinLnBrk="0" hangingPunct="1">
              <a:spcBef>
                <a:spcPts val="0"/>
              </a:spcBef>
              <a:buSzPct val="80000"/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846000" indent="-228600" algn="l" defTabSz="457200" rtl="0" eaLnBrk="1" latinLnBrk="0" hangingPunct="1">
              <a:spcBef>
                <a:spcPts val="0"/>
              </a:spcBef>
              <a:buSzPct val="80000"/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339200" indent="-228600" algn="l" defTabSz="457200" rtl="0" eaLnBrk="1" latinLnBrk="0" hangingPunct="1">
              <a:spcBef>
                <a:spcPts val="0"/>
              </a:spcBef>
              <a:buSzPct val="80000"/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Orion Region Survey (Imaging Mode)</a:t>
            </a:r>
          </a:p>
          <a:p>
            <a:pPr marL="990000" lvl="2" indent="-457200"/>
            <a:r>
              <a:rPr lang="en-US" dirty="0" smtClean="0"/>
              <a:t>180 minutes integration time</a:t>
            </a:r>
          </a:p>
          <a:p>
            <a:pPr marL="990000" lvl="2" indent="-457200"/>
            <a:r>
              <a:rPr lang="en-US" dirty="0" smtClean="0"/>
              <a:t>99-300 MHz</a:t>
            </a:r>
          </a:p>
          <a:p>
            <a:pPr marL="990000" lvl="2" indent="-457200"/>
            <a:r>
              <a:rPr lang="en-US" dirty="0" smtClean="0"/>
              <a:t>400 square degrees</a:t>
            </a:r>
          </a:p>
          <a:p>
            <a:pPr marL="990000" lvl="2" indent="-457200"/>
            <a:endParaRPr lang="en-US" dirty="0" smtClean="0"/>
          </a:p>
          <a:p>
            <a:pPr marL="990000" lvl="2" indent="-457200"/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3015"/>
          <a:stretch/>
        </p:blipFill>
        <p:spPr>
          <a:xfrm>
            <a:off x="165462" y="2833097"/>
            <a:ext cx="2495490" cy="16207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8666" y="3464858"/>
            <a:ext cx="1518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Aminoethanol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814" b="60053" l="7730" r="94220"/>
                    </a14:imgEffect>
                  </a14:imgLayer>
                </a14:imgProps>
              </a:ext>
            </a:extLst>
          </a:blip>
          <a:srcRect t="37345" b="37192"/>
          <a:stretch/>
        </p:blipFill>
        <p:spPr>
          <a:xfrm>
            <a:off x="-181428" y="4347385"/>
            <a:ext cx="4813905" cy="6410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29148" y="4474786"/>
            <a:ext cx="756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HC</a:t>
            </a:r>
            <a:r>
              <a:rPr lang="en-US" baseline="-25000" dirty="0" smtClean="0"/>
              <a:t>13</a:t>
            </a:r>
            <a:r>
              <a:rPr lang="en-US" dirty="0" smtClean="0"/>
              <a:t>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9363" y="2933255"/>
            <a:ext cx="1741110" cy="136644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80004" y="3431810"/>
            <a:ext cx="1285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Formic Acid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0663" y="2796812"/>
            <a:ext cx="1664522" cy="165704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82844" y="3399544"/>
            <a:ext cx="1511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Methanamine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4761" y="4559905"/>
            <a:ext cx="3121280" cy="18784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418142" y="5239658"/>
            <a:ext cx="874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Glycine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t="13554" r="48636" b="22903"/>
          <a:stretch/>
        </p:blipFill>
        <p:spPr>
          <a:xfrm>
            <a:off x="0" y="4925973"/>
            <a:ext cx="2718166" cy="16443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63447" y="5424324"/>
            <a:ext cx="109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α-Alanine</a:t>
            </a:r>
          </a:p>
        </p:txBody>
      </p:sp>
      <p:sp>
        <p:nvSpPr>
          <p:cNvPr id="1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332480" y="6573520"/>
            <a:ext cx="5135880" cy="269875"/>
          </a:xfrm>
        </p:spPr>
        <p:txBody>
          <a:bodyPr/>
          <a:lstStyle/>
          <a:p>
            <a:r>
              <a:rPr lang="en-US" b="1" dirty="0" smtClean="0"/>
              <a:t>Molecular Transitions at Low Frequency – December 2016</a:t>
            </a:r>
          </a:p>
        </p:txBody>
      </p:sp>
    </p:spTree>
    <p:extLst>
      <p:ext uri="{BB962C8B-B14F-4D97-AF65-F5344CB8AC3E}">
        <p14:creationId xmlns:p14="http://schemas.microsoft.com/office/powerpoint/2010/main" val="1249259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298" y="978738"/>
            <a:ext cx="3767062" cy="2110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40" y="1147232"/>
            <a:ext cx="3646714" cy="27350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1" y="3410839"/>
            <a:ext cx="44389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sz="2400" dirty="0"/>
              <a:t>Using the Supercomputer: Galaxy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2400" dirty="0"/>
              <a:t>Make ~1.5 Million images </a:t>
            </a:r>
          </a:p>
          <a:p>
            <a:pPr marL="742950" lvl="1" indent="-285750">
              <a:buFont typeface="Wingdings" charset="2"/>
              <a:buChar char="v"/>
            </a:pPr>
            <a:r>
              <a:rPr lang="en-US" sz="2400" dirty="0"/>
              <a:t>Calibrated</a:t>
            </a:r>
          </a:p>
          <a:p>
            <a:pPr marL="742950" lvl="1" indent="-285750">
              <a:buFont typeface="Wingdings" charset="2"/>
              <a:buChar char="v"/>
            </a:pPr>
            <a:r>
              <a:rPr lang="en-US" sz="2400" dirty="0"/>
              <a:t>Flux Scale Corrected</a:t>
            </a:r>
          </a:p>
          <a:p>
            <a:pPr marL="742950" lvl="1" indent="-285750">
              <a:buFont typeface="Wingdings" charset="2"/>
              <a:buChar char="v"/>
            </a:pPr>
            <a:r>
              <a:rPr lang="en-US" sz="2400" dirty="0"/>
              <a:t>Corrected for Ionosphere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2400" dirty="0"/>
              <a:t>Make ~144 data cubes to search for spectral lines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2246" y="4281707"/>
            <a:ext cx="2120900" cy="14859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2809" y="4281707"/>
            <a:ext cx="23482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All of this requires a new sophisticated pipeline for the MWA</a:t>
            </a: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332480" y="6573520"/>
            <a:ext cx="5135880" cy="269875"/>
          </a:xfrm>
        </p:spPr>
        <p:txBody>
          <a:bodyPr/>
          <a:lstStyle/>
          <a:p>
            <a:r>
              <a:rPr lang="en-US" b="1" dirty="0" smtClean="0"/>
              <a:t>Molecular Transitions at Low Frequency – December 2016</a:t>
            </a:r>
          </a:p>
        </p:txBody>
      </p:sp>
    </p:spTree>
    <p:extLst>
      <p:ext uri="{BB962C8B-B14F-4D97-AF65-F5344CB8AC3E}">
        <p14:creationId xmlns:p14="http://schemas.microsoft.com/office/powerpoint/2010/main" val="842026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ICRAR 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211720</TotalTime>
  <Words>892</Words>
  <Application>Microsoft Macintosh PowerPoint</Application>
  <PresentationFormat>On-screen Show (4:3)</PresentationFormat>
  <Paragraphs>299</Paragraphs>
  <Slides>14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ICRAR Black</vt:lpstr>
      <vt:lpstr>PowerPoint Presentation</vt:lpstr>
      <vt:lpstr>What are we looking for?</vt:lpstr>
      <vt:lpstr>PowerPoint Presentation</vt:lpstr>
      <vt:lpstr>Murchison Widefield Array (MWA)</vt:lpstr>
      <vt:lpstr>MWA Survey Fields</vt:lpstr>
      <vt:lpstr>Galactic Centre Survey</vt:lpstr>
      <vt:lpstr>Galactic Centre Survey</vt:lpstr>
      <vt:lpstr>Orion Region Survey</vt:lpstr>
      <vt:lpstr>Data Analysis</vt:lpstr>
      <vt:lpstr>Results </vt:lpstr>
      <vt:lpstr>Results</vt:lpstr>
      <vt:lpstr>Results</vt:lpstr>
      <vt:lpstr>PowerPoint Presentation</vt:lpstr>
      <vt:lpstr>Summary</vt:lpstr>
    </vt:vector>
  </TitlesOfParts>
  <Company>The University of Western Australia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Kirsten Gottschalk</dc:creator>
  <cp:lastModifiedBy>Chenoa Tremblay</cp:lastModifiedBy>
  <cp:revision>1300</cp:revision>
  <cp:lastPrinted>2016-06-24T04:49:10Z</cp:lastPrinted>
  <dcterms:created xsi:type="dcterms:W3CDTF">2014-01-21T06:00:06Z</dcterms:created>
  <dcterms:modified xsi:type="dcterms:W3CDTF">2016-12-07T03:53:54Z</dcterms:modified>
</cp:coreProperties>
</file>