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wdp" ContentType="image/vnd.ms-photo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11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1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7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8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9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561" r:id="rId1"/>
    <p:sldMasterId id="2147484856" r:id="rId2"/>
    <p:sldMasterId id="2147484953" r:id="rId3"/>
    <p:sldMasterId id="2147484955" r:id="rId4"/>
    <p:sldMasterId id="2147483648" r:id="rId5"/>
    <p:sldMasterId id="2147485564" r:id="rId6"/>
    <p:sldMasterId id="2147484676" r:id="rId7"/>
    <p:sldMasterId id="2147484858" r:id="rId8"/>
    <p:sldMasterId id="2147484957" r:id="rId9"/>
    <p:sldMasterId id="2147484959" r:id="rId10"/>
    <p:sldMasterId id="2147483660" r:id="rId11"/>
    <p:sldMasterId id="2147483682" r:id="rId12"/>
    <p:sldMasterId id="2147484666" r:id="rId13"/>
    <p:sldMasterId id="2147484373" r:id="rId14"/>
    <p:sldMasterId id="2147485800" r:id="rId15"/>
    <p:sldMasterId id="2147484374" r:id="rId16"/>
    <p:sldMasterId id="2147485062" r:id="rId17"/>
    <p:sldMasterId id="2147485186" r:id="rId18"/>
    <p:sldMasterId id="2147486068" r:id="rId19"/>
    <p:sldMasterId id="2147486080" r:id="rId20"/>
  </p:sldMasterIdLst>
  <p:notesMasterIdLst>
    <p:notesMasterId r:id="rId42"/>
  </p:notesMasterIdLst>
  <p:handoutMasterIdLst>
    <p:handoutMasterId r:id="rId43"/>
  </p:handoutMasterIdLst>
  <p:sldIdLst>
    <p:sldId id="257" r:id="rId21"/>
    <p:sldId id="258" r:id="rId22"/>
    <p:sldId id="289" r:id="rId23"/>
    <p:sldId id="288" r:id="rId24"/>
    <p:sldId id="290" r:id="rId25"/>
    <p:sldId id="309" r:id="rId26"/>
    <p:sldId id="297" r:id="rId27"/>
    <p:sldId id="298" r:id="rId28"/>
    <p:sldId id="299" r:id="rId29"/>
    <p:sldId id="308" r:id="rId30"/>
    <p:sldId id="293" r:id="rId31"/>
    <p:sldId id="307" r:id="rId32"/>
    <p:sldId id="306" r:id="rId33"/>
    <p:sldId id="302" r:id="rId34"/>
    <p:sldId id="286" r:id="rId35"/>
    <p:sldId id="304" r:id="rId36"/>
    <p:sldId id="291" r:id="rId37"/>
    <p:sldId id="300" r:id="rId38"/>
    <p:sldId id="292" r:id="rId39"/>
    <p:sldId id="303" r:id="rId40"/>
    <p:sldId id="305" r:id="rId4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8CC7EA"/>
    <a:srgbClr val="EAEAEA"/>
    <a:srgbClr val="66CCFF"/>
    <a:srgbClr val="99CCFF"/>
    <a:srgbClr val="330099"/>
    <a:srgbClr val="990033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38"/>
    <p:restoredTop sz="94638"/>
  </p:normalViewPr>
  <p:slideViewPr>
    <p:cSldViewPr snapToGrid="0" snapToObjects="1">
      <p:cViewPr>
        <p:scale>
          <a:sx n="165" d="100"/>
          <a:sy n="165" d="100"/>
        </p:scale>
        <p:origin x="1496" y="-11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6" d="100"/>
        <a:sy n="1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21" Type="http://schemas.openxmlformats.org/officeDocument/2006/relationships/slide" Target="slides/slide1.xml"/><Relationship Id="rId22" Type="http://schemas.openxmlformats.org/officeDocument/2006/relationships/slide" Target="slides/slide2.xml"/><Relationship Id="rId23" Type="http://schemas.openxmlformats.org/officeDocument/2006/relationships/slide" Target="slides/slide3.xml"/><Relationship Id="rId24" Type="http://schemas.openxmlformats.org/officeDocument/2006/relationships/slide" Target="slides/slide4.xml"/><Relationship Id="rId25" Type="http://schemas.openxmlformats.org/officeDocument/2006/relationships/slide" Target="slides/slide5.xml"/><Relationship Id="rId26" Type="http://schemas.openxmlformats.org/officeDocument/2006/relationships/slide" Target="slides/slide6.xml"/><Relationship Id="rId27" Type="http://schemas.openxmlformats.org/officeDocument/2006/relationships/slide" Target="slides/slide7.xml"/><Relationship Id="rId28" Type="http://schemas.openxmlformats.org/officeDocument/2006/relationships/slide" Target="slides/slide8.xml"/><Relationship Id="rId29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0.xml"/><Relationship Id="rId31" Type="http://schemas.openxmlformats.org/officeDocument/2006/relationships/slide" Target="slides/slide11.xml"/><Relationship Id="rId32" Type="http://schemas.openxmlformats.org/officeDocument/2006/relationships/slide" Target="slides/slide12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3.xml"/><Relationship Id="rId34" Type="http://schemas.openxmlformats.org/officeDocument/2006/relationships/slide" Target="slides/slide14.xml"/><Relationship Id="rId35" Type="http://schemas.openxmlformats.org/officeDocument/2006/relationships/slide" Target="slides/slide15.xml"/><Relationship Id="rId36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7" Type="http://schemas.openxmlformats.org/officeDocument/2006/relationships/slide" Target="slides/slide17.xml"/><Relationship Id="rId38" Type="http://schemas.openxmlformats.org/officeDocument/2006/relationships/slide" Target="slides/slide18.xml"/><Relationship Id="rId39" Type="http://schemas.openxmlformats.org/officeDocument/2006/relationships/slide" Target="slides/slide19.xml"/><Relationship Id="rId40" Type="http://schemas.openxmlformats.org/officeDocument/2006/relationships/slide" Target="slides/slide20.xml"/><Relationship Id="rId41" Type="http://schemas.openxmlformats.org/officeDocument/2006/relationships/slide" Target="slides/slide21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6599BA-DA54-5949-B08C-EA398B5563AC}" type="datetime1">
              <a:rPr lang="en-US" altLang="en-US"/>
              <a:pPr/>
              <a:t>12/5/16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40CEBD-5DA5-B945-8D95-783C423C6A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844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20BE3F-5792-724E-AD5C-92AE73039D81}" type="datetime1">
              <a:rPr lang="en-US" altLang="en-US"/>
              <a:pPr/>
              <a:t>12/5/16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EE6ED0-537B-0D44-B014-5EFB08FFDF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2787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ＭＳ Ｐゴシック" pitchFamily="9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E6ED0-537B-0D44-B014-5EFB08FFDF99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635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E6ED0-537B-0D44-B014-5EFB08FFDF99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130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3CR 178 MHz ~400</a:t>
            </a:r>
            <a:r>
              <a:rPr lang="en-US" baseline="0" dirty="0" smtClean="0"/>
              <a:t> sources, 4C 178 MHz S &gt;0.5 </a:t>
            </a:r>
            <a:r>
              <a:rPr lang="en-US" baseline="0" dirty="0" err="1" smtClean="0"/>
              <a:t>Jy</a:t>
            </a:r>
            <a:r>
              <a:rPr lang="en-US" baseline="0" dirty="0" smtClean="0"/>
              <a:t> spectra in Long et al. 1966, MNRAS, 134, 371.  Contain all source types: AGNs (both radio galaxies and quasars), star-forming galaxies (e.g., M82), </a:t>
            </a:r>
            <a:r>
              <a:rPr lang="en-US" baseline="0" dirty="0" err="1" smtClean="0"/>
              <a:t>Seyferts</a:t>
            </a:r>
            <a:r>
              <a:rPr lang="en-US" baseline="0" dirty="0" smtClean="0"/>
              <a:t> (NGC 1068), steep and flat-spectrum sources, even pulsars (first millisecond pulsar PSR B1937+21 is 4C 21.53, which scintillates and has a steep spectrum alpha ~  -2.</a:t>
            </a:r>
          </a:p>
          <a:p>
            <a:r>
              <a:rPr lang="en-US" baseline="0" dirty="0" smtClean="0"/>
              <a:t>Left plot from Condon 1984b (appendix). Steep sigma = 0.17, (FWHM ~ 0.40) so delta alpha = -.065 from .15 to 1.4 GHz. Flat sigma = 0.38, Delta alpha = -0.28 from 1.4 to 10 GHz.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E6ED0-537B-0D44-B014-5EFB08FFDF99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22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74 MHz </a:t>
            </a:r>
            <a:r>
              <a:rPr lang="en-US" dirty="0" err="1" smtClean="0"/>
              <a:t>VLSSr</a:t>
            </a:r>
            <a:r>
              <a:rPr lang="en-US" dirty="0" smtClean="0"/>
              <a:t>:</a:t>
            </a:r>
            <a:r>
              <a:rPr lang="en-US" baseline="0" dirty="0" smtClean="0"/>
              <a:t> Lane et al. 2014, MNRAS, 440, 327; SIQR=0.11; VLA dishes.  200 MHz GLEAM: </a:t>
            </a:r>
            <a:r>
              <a:rPr lang="nb-NO" baseline="0" dirty="0" smtClean="0"/>
              <a:t>Hurley-Walker et al. 2017, MNRAS, 464, 1146  </a:t>
            </a:r>
          </a:p>
          <a:p>
            <a:r>
              <a:rPr lang="nb-NO" baseline="0" dirty="0" err="1" smtClean="0"/>
              <a:t>Useful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sanity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check</a:t>
            </a:r>
            <a:r>
              <a:rPr lang="nb-NO" baseline="0" dirty="0" smtClean="0"/>
              <a:t>; </a:t>
            </a:r>
            <a:r>
              <a:rPr lang="nb-NO" baseline="0" dirty="0" err="1" smtClean="0"/>
              <a:t>see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sigma_alpha</a:t>
            </a:r>
            <a:r>
              <a:rPr lang="nb-NO" baseline="0" dirty="0" smtClean="0"/>
              <a:t> ~ 0.17 or FWHM ~ 0.4.  Better </a:t>
            </a:r>
            <a:r>
              <a:rPr lang="nb-NO" baseline="0" dirty="0" err="1" smtClean="0"/>
              <a:t>off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using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two</a:t>
            </a:r>
            <a:r>
              <a:rPr lang="nb-NO" baseline="0" dirty="0" smtClean="0"/>
              <a:t> surveys at </a:t>
            </a:r>
            <a:r>
              <a:rPr lang="nb-NO" baseline="0" dirty="0" err="1" smtClean="0"/>
              <a:t>widely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spaced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frequencies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important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get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accurate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flux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densities</a:t>
            </a:r>
            <a:r>
              <a:rPr lang="nb-NO" baseline="0" dirty="0" smtClean="0"/>
              <a:t> (</a:t>
            </a:r>
            <a:r>
              <a:rPr lang="nb-NO" baseline="0" dirty="0" err="1" smtClean="0"/>
              <a:t>calibration</a:t>
            </a:r>
            <a:r>
              <a:rPr lang="nb-NO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E6ED0-537B-0D44-B014-5EFB08FFDF99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783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PSR</a:t>
            </a:r>
            <a:r>
              <a:rPr lang="en-US" baseline="0" dirty="0" smtClean="0"/>
              <a:t> B1937+21 and HII region. Called 4C 21.53        Frail et al. 2016 detected ~300 known PSRs via steep alpha  using 555415 NVSS-TGSS sources</a:t>
            </a:r>
          </a:p>
          <a:p>
            <a:r>
              <a:rPr lang="en-US" baseline="0" dirty="0" smtClean="0"/>
              <a:t>Easy problems and hard problems.  Ex.: 1998 summer student Dave Kaplan. NVSS </a:t>
            </a:r>
            <a:r>
              <a:rPr lang="en-US" baseline="0" dirty="0" err="1" smtClean="0"/>
              <a:t>Pne</a:t>
            </a:r>
            <a:r>
              <a:rPr lang="en-US" baseline="0" dirty="0" smtClean="0"/>
              <a:t>, known pulsars vs radio stars, new pulsars.    Ex: Fermi pulsars vs “new” pulsars.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120FB2-237C-D046-94C9-702F6F13364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35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1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>
                <a:ea typeface="ＭＳ Ｐゴシック" charset="-128"/>
              </a:rPr>
              <a:t>Nonvacuum</a:t>
            </a:r>
            <a:r>
              <a:rPr lang="en-US" altLang="en-US" dirty="0">
                <a:ea typeface="ＭＳ Ｐゴシック" charset="-128"/>
              </a:rPr>
              <a:t> means instrumental survey speed </a:t>
            </a:r>
            <a:r>
              <a:rPr lang="en-US" altLang="en-US" dirty="0" err="1">
                <a:ea typeface="ＭＳ Ｐゴシック" charset="-128"/>
              </a:rPr>
              <a:t>parms</a:t>
            </a:r>
            <a:r>
              <a:rPr lang="en-US" altLang="en-US" dirty="0">
                <a:ea typeface="ＭＳ Ｐゴシック" charset="-128"/>
              </a:rPr>
              <a:t> alone are not that useful.</a:t>
            </a:r>
          </a:p>
        </p:txBody>
      </p:sp>
      <p:sp>
        <p:nvSpPr>
          <p:cNvPr id="171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4F1A5D8-6C15-9547-95BC-B3245347A823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58176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alpha = -0.73,</a:t>
            </a:r>
            <a:r>
              <a:rPr lang="en-US" baseline="0" dirty="0" smtClean="0"/>
              <a:t> S150/S1400 = 5.11.  Figs from Dale Frail.  Nearly all AGNs.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E6ED0-537B-0D44-B014-5EFB08FFDF99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292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Brightness weighting S^2</a:t>
            </a:r>
            <a:r>
              <a:rPr lang="en-US" baseline="0" dirty="0" smtClean="0"/>
              <a:t> n(S)  units </a:t>
            </a:r>
            <a:r>
              <a:rPr lang="en-US" baseline="0" dirty="0" err="1" smtClean="0"/>
              <a:t>Jy</a:t>
            </a:r>
            <a:r>
              <a:rPr lang="en-US" baseline="0" dirty="0" smtClean="0"/>
              <a:t>/</a:t>
            </a:r>
            <a:r>
              <a:rPr lang="en-US" baseline="0" dirty="0" err="1" smtClean="0"/>
              <a:t>sr</a:t>
            </a:r>
            <a:r>
              <a:rPr lang="en-US" baseline="0" dirty="0" smtClean="0"/>
              <a:t> or K of brightness temperature.  96% of source background resolved above 1.7 </a:t>
            </a:r>
            <a:r>
              <a:rPr lang="en-US" baseline="0" dirty="0" err="1" smtClean="0"/>
              <a:t>microJy</a:t>
            </a:r>
            <a:r>
              <a:rPr lang="en-US" baseline="0" dirty="0" smtClean="0"/>
              <a:t> at 1.4 GHz.  AGN peak at log(S) ~ -1.2, star-forming peak at log(S) ~ -4.4.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E6ED0-537B-0D44-B014-5EFB08FFDF99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4039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8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Really simpleminded universal pure luminosity evolution.  1984 calc,data agrees within a few % of far more sophisticated Wilman et al. 2008, MNRAS, 388,1335 SKA design model.</a:t>
            </a:r>
          </a:p>
          <a:p>
            <a:r>
              <a:rPr lang="en-US" altLang="en-US">
                <a:ea typeface="ＭＳ Ｐゴシック" charset="-128"/>
              </a:rPr>
              <a:t>IRAS FIR/radio correlation makes radio surveys of star-forming galaxies a useful tracer of the star-formation rate evolution.</a:t>
            </a:r>
          </a:p>
        </p:txBody>
      </p:sp>
      <p:sp>
        <p:nvSpPr>
          <p:cNvPr id="138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57246F5-00DF-3043-AA24-9C347B47D352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64893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n-US" dirty="0" smtClean="0"/>
              <a:t>Top: data points and box are Herschel 160 microns converted to 1.4 GHz by </a:t>
            </a:r>
            <a:r>
              <a:rPr lang="en-US" altLang="en-US" sz="1200" dirty="0" smtClean="0">
                <a:solidFill>
                  <a:srgbClr val="000099"/>
                </a:solidFill>
                <a:latin typeface="Gill Sans MT" charset="0"/>
              </a:rPr>
              <a:t>q = log(S</a:t>
            </a:r>
            <a:r>
              <a:rPr lang="en-US" altLang="en-US" sz="1200" baseline="-25000" dirty="0" smtClean="0">
                <a:solidFill>
                  <a:srgbClr val="000099"/>
                </a:solidFill>
                <a:latin typeface="Gill Sans MT" charset="0"/>
              </a:rPr>
              <a:t>160 </a:t>
            </a:r>
            <a:r>
              <a:rPr lang="en-US" altLang="en-US" sz="1200" baseline="-25000" dirty="0" err="1" smtClean="0">
                <a:solidFill>
                  <a:srgbClr val="000099"/>
                </a:solidFill>
                <a:latin typeface="Lucida Grande" charset="0"/>
              </a:rPr>
              <a:t>μ</a:t>
            </a:r>
            <a:r>
              <a:rPr lang="en-US" altLang="en-US" sz="1200" baseline="-25000" dirty="0" err="1" smtClean="0">
                <a:solidFill>
                  <a:srgbClr val="000099"/>
                </a:solidFill>
                <a:latin typeface="Gill Sans MT" charset="0"/>
              </a:rPr>
              <a:t>m</a:t>
            </a:r>
            <a:r>
              <a:rPr lang="en-US" altLang="en-US" sz="1200" dirty="0" smtClean="0">
                <a:solidFill>
                  <a:srgbClr val="000099"/>
                </a:solidFill>
                <a:latin typeface="Gill Sans MT" charset="0"/>
              </a:rPr>
              <a:t>)/log(S</a:t>
            </a:r>
            <a:r>
              <a:rPr lang="en-US" altLang="en-US" sz="1200" baseline="-25000" dirty="0" smtClean="0">
                <a:solidFill>
                  <a:srgbClr val="000099"/>
                </a:solidFill>
                <a:latin typeface="Gill Sans MT" charset="0"/>
              </a:rPr>
              <a:t>1.4 GHz</a:t>
            </a:r>
            <a:r>
              <a:rPr lang="en-US" altLang="en-US" sz="1200" dirty="0" smtClean="0">
                <a:solidFill>
                  <a:srgbClr val="000099"/>
                </a:solidFill>
                <a:latin typeface="Gill Sans MT" charset="0"/>
              </a:rPr>
              <a:t>) = 2.5</a:t>
            </a:r>
          </a:p>
          <a:p>
            <a:r>
              <a:rPr lang="en-US" dirty="0" smtClean="0"/>
              <a:t>Bottom: “Radio” = 3 GHz. 160 microns at z = 1 is 80 microns in source frame.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E6ED0-537B-0D44-B014-5EFB08FFDF99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9079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Confusion ‘melts</a:t>
            </a:r>
            <a:r>
              <a:rPr lang="en-US" baseline="0" dirty="0" smtClean="0"/>
              <a:t> away’ below theta ~ 10 </a:t>
            </a:r>
            <a:r>
              <a:rPr lang="en-US" baseline="0" dirty="0" err="1" smtClean="0"/>
              <a:t>arcsec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E6ED0-537B-0D44-B014-5EFB08FFDF99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1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E6ED0-537B-0D44-B014-5EFB08FFDF99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775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Normalized</a:t>
            </a:r>
            <a:r>
              <a:rPr lang="en-US" baseline="0" dirty="0" smtClean="0"/>
              <a:t> histogram. Slight bias. As expected for a 150 MHz survey. </a:t>
            </a:r>
          </a:p>
          <a:p>
            <a:r>
              <a:rPr lang="en-US" baseline="0" dirty="0" smtClean="0"/>
              <a:t>All but one of the steep spectrum MSPs have been detected by Fermi</a:t>
            </a:r>
          </a:p>
          <a:p>
            <a:r>
              <a:rPr lang="en-US" baseline="0" dirty="0" smtClean="0"/>
              <a:t>Not the first one </a:t>
            </a:r>
            <a:r>
              <a:rPr lang="en-US" baseline="0" dirty="0" err="1" smtClean="0"/>
              <a:t>sto</a:t>
            </a:r>
            <a:r>
              <a:rPr lang="en-US" baseline="0" dirty="0" smtClean="0"/>
              <a:t> notice this with Fermi PSRs. Much larger sample.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Low frequency bias. Out of the plane. Easy to detect. But why gamma-rays?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Don</a:t>
            </a:r>
            <a:r>
              <a:rPr lang="uk-UA" baseline="0" dirty="0" smtClean="0"/>
              <a:t>’</a:t>
            </a:r>
            <a:r>
              <a:rPr lang="en-US" baseline="0" dirty="0" smtClean="0"/>
              <a:t>t know but this odd behavior suggested two more science projects involving Fermi puzzles.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120FB2-237C-D046-94C9-702F6F13364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01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universe</a:t>
            </a:r>
            <a:r>
              <a:rPr lang="en-US" baseline="0" dirty="0" smtClean="0"/>
              <a:t> is not a vacuum; </a:t>
            </a:r>
            <a:r>
              <a:rPr lang="en-US" baseline="0" dirty="0" err="1" smtClean="0"/>
              <a:t>Mmatch</a:t>
            </a:r>
            <a:r>
              <a:rPr lang="en-US" baseline="0" dirty="0" smtClean="0"/>
              <a:t> surveys to what we know about the sky, mostly from GHz surveys.  1.4 GHz is a “bland” frequency, easy to survey (between low frequency with ionosphere, </a:t>
            </a:r>
            <a:r>
              <a:rPr lang="en-US" baseline="0" dirty="0" err="1" smtClean="0"/>
              <a:t>rfi</a:t>
            </a:r>
            <a:r>
              <a:rPr lang="en-US" baseline="0" dirty="0" smtClean="0"/>
              <a:t>, dynamic range problems with large </a:t>
            </a:r>
            <a:r>
              <a:rPr lang="en-US" baseline="0" dirty="0" err="1" smtClean="0"/>
              <a:t>FoV</a:t>
            </a:r>
            <a:r>
              <a:rPr lang="en-US" baseline="0" dirty="0" smtClean="0"/>
              <a:t>, scintillations)</a:t>
            </a:r>
          </a:p>
          <a:p>
            <a:r>
              <a:rPr lang="en-US" baseline="0" dirty="0" smtClean="0"/>
              <a:t>And high frequency (too small </a:t>
            </a:r>
            <a:r>
              <a:rPr lang="en-US" baseline="0" dirty="0" err="1" smtClean="0"/>
              <a:t>FoV</a:t>
            </a:r>
            <a:r>
              <a:rPr lang="en-US" baseline="0" dirty="0" smtClean="0"/>
              <a:t>, sources weaker, intrinsic variability)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E6ED0-537B-0D44-B014-5EFB08FFDF99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765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E6ED0-537B-0D44-B014-5EFB08FFDF99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8004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Simple-minded</a:t>
            </a:r>
            <a:r>
              <a:rPr lang="en-US" baseline="0" dirty="0" smtClean="0"/>
              <a:t> model (Condon 1984; </a:t>
            </a:r>
            <a:r>
              <a:rPr lang="en-US" baseline="0" dirty="0" err="1" smtClean="0"/>
              <a:t>Wilman</a:t>
            </a:r>
            <a:r>
              <a:rPr lang="en-US" baseline="0" dirty="0" smtClean="0"/>
              <a:t> et al. 2008): </a:t>
            </a:r>
            <a:r>
              <a:rPr lang="en-US" dirty="0" smtClean="0"/>
              <a:t>Two</a:t>
            </a:r>
            <a:r>
              <a:rPr lang="en-US" baseline="0" dirty="0" smtClean="0"/>
              <a:t> main populations, powered by AGN (strong sources) and by star formation (fainter sources).  Not static Euclidean where S proportional to d^{-2}.  </a:t>
            </a:r>
          </a:p>
          <a:p>
            <a:r>
              <a:rPr lang="en-US" baseline="0" dirty="0" smtClean="0"/>
              <a:t>10X luminosity evolution shell model with &lt;z&gt; ~ 0.8, so L is proportional to S, d is nearly independent of S.  Scale with frequency using &lt;alpha&gt; ~ -0.7; </a:t>
            </a:r>
            <a:r>
              <a:rPr lang="en-US" baseline="0" dirty="0" err="1" smtClean="0"/>
              <a:t>e,g</a:t>
            </a:r>
            <a:r>
              <a:rPr lang="en-US" baseline="0" dirty="0" smtClean="0"/>
              <a:t>, S(150) ~ 5S(1400). So LOFAR sigma = 100 </a:t>
            </a:r>
            <a:r>
              <a:rPr lang="en-US" baseline="0" dirty="0" err="1" smtClean="0"/>
              <a:t>muJy</a:t>
            </a:r>
            <a:r>
              <a:rPr lang="en-US" baseline="0" dirty="0" smtClean="0"/>
              <a:t> detects sources with</a:t>
            </a:r>
          </a:p>
          <a:p>
            <a:r>
              <a:rPr lang="en-US" baseline="0" dirty="0" smtClean="0"/>
              <a:t>S1400 = 100 </a:t>
            </a:r>
            <a:r>
              <a:rPr lang="en-US" baseline="0" dirty="0" err="1" smtClean="0"/>
              <a:t>muJy</a:t>
            </a:r>
            <a:r>
              <a:rPr lang="en-US" baseline="0" dirty="0" smtClean="0"/>
              <a:t>, gets into most luminous star-forming galaxies. 1 </a:t>
            </a:r>
            <a:r>
              <a:rPr lang="en-US" baseline="0" dirty="0" err="1" smtClean="0"/>
              <a:t>microJy</a:t>
            </a:r>
            <a:r>
              <a:rPr lang="en-US" baseline="0" dirty="0" smtClean="0"/>
              <a:t> resolves 96% of the sky background.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E6ED0-537B-0D44-B014-5EFB08FFDF99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892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Simple-minded</a:t>
            </a:r>
            <a:r>
              <a:rPr lang="en-US" baseline="0" dirty="0" smtClean="0"/>
              <a:t> model (Condon 1984; </a:t>
            </a:r>
            <a:r>
              <a:rPr lang="en-US" baseline="0" dirty="0" err="1" smtClean="0"/>
              <a:t>Wilman</a:t>
            </a:r>
            <a:r>
              <a:rPr lang="en-US" baseline="0" dirty="0" smtClean="0"/>
              <a:t> et al. 2008): </a:t>
            </a:r>
            <a:r>
              <a:rPr lang="en-US" dirty="0" smtClean="0"/>
              <a:t>Two</a:t>
            </a:r>
            <a:r>
              <a:rPr lang="en-US" baseline="0" dirty="0" smtClean="0"/>
              <a:t> main populations, powered by AGN (strong sources) and by star formation (fainter sources).  Not static Euclidean where S proportional to d^{-2}.  </a:t>
            </a:r>
          </a:p>
          <a:p>
            <a:r>
              <a:rPr lang="en-US" baseline="0" dirty="0" smtClean="0"/>
              <a:t>10X luminosity evolution shell model with &lt;z&gt; ~ 0.8, so L is proportional to S, d is nearly independent of S.  Scale with frequency using &lt;alpha&gt; ~ -0.7; </a:t>
            </a:r>
            <a:r>
              <a:rPr lang="en-US" baseline="0" dirty="0" err="1" smtClean="0"/>
              <a:t>e,g</a:t>
            </a:r>
            <a:r>
              <a:rPr lang="en-US" baseline="0" dirty="0" smtClean="0"/>
              <a:t>, S(200) ~ 4S(1400).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E6ED0-537B-0D44-B014-5EFB08FFDF99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62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9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JVLA S-band C array </a:t>
            </a:r>
            <a:r>
              <a:rPr lang="en-US" altLang="en-US" dirty="0" err="1">
                <a:ea typeface="ＭＳ Ｐゴシック" charset="-128"/>
              </a:rPr>
              <a:t>rms</a:t>
            </a:r>
            <a:r>
              <a:rPr lang="en-US" altLang="en-US" dirty="0">
                <a:ea typeface="ＭＳ Ｐゴシック" charset="-128"/>
              </a:rPr>
              <a:t> noise ~ 1 </a:t>
            </a:r>
            <a:r>
              <a:rPr lang="en-US" altLang="en-US" dirty="0" err="1">
                <a:ea typeface="ＭＳ Ｐゴシック" charset="-128"/>
              </a:rPr>
              <a:t>microJy</a:t>
            </a:r>
            <a:r>
              <a:rPr lang="en-US" altLang="en-US" dirty="0">
                <a:ea typeface="ＭＳ Ｐゴシック" charset="-128"/>
              </a:rPr>
              <a:t>/beam  Angular size distribution, surface brightness </a:t>
            </a:r>
            <a:r>
              <a:rPr lang="en-US" altLang="en-US" dirty="0" smtClean="0">
                <a:ea typeface="ＭＳ Ｐゴシック" charset="-128"/>
              </a:rPr>
              <a:t>distribution Brightness</a:t>
            </a:r>
            <a:r>
              <a:rPr lang="en-US" altLang="en-US" baseline="0" dirty="0" smtClean="0">
                <a:ea typeface="ＭＳ Ｐゴシック" charset="-128"/>
              </a:rPr>
              <a:t> sensitivity limited by confusion.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49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6A50A24-5547-B74F-8382-AA45479D25C3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11589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JVLA S-band B array, rms noise ~ 1 microJy/beam</a:t>
            </a:r>
          </a:p>
        </p:txBody>
      </p:sp>
      <p:sp>
        <p:nvSpPr>
          <p:cNvPr id="151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E18BF5B-D785-B44A-95BE-4AAA35062F54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21950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JVLA S-band A array </a:t>
            </a:r>
            <a:r>
              <a:rPr lang="en-US" altLang="en-US" dirty="0" err="1">
                <a:ea typeface="ＭＳ Ｐゴシック" charset="-128"/>
              </a:rPr>
              <a:t>rms</a:t>
            </a:r>
            <a:r>
              <a:rPr lang="en-US" altLang="en-US" dirty="0">
                <a:ea typeface="ＭＳ Ｐゴシック" charset="-128"/>
              </a:rPr>
              <a:t> noise ~ 1 </a:t>
            </a:r>
            <a:r>
              <a:rPr lang="en-US" altLang="en-US" dirty="0" err="1" smtClean="0">
                <a:ea typeface="ＭＳ Ｐゴシック" charset="-128"/>
              </a:rPr>
              <a:t>microJy</a:t>
            </a:r>
            <a:r>
              <a:rPr lang="en-US" altLang="en-US" dirty="0" smtClean="0">
                <a:ea typeface="ＭＳ Ｐゴシック" charset="-128"/>
              </a:rPr>
              <a:t>/beam. B/A flux ratios</a:t>
            </a:r>
            <a:r>
              <a:rPr lang="en-US" altLang="en-US" baseline="0" dirty="0" smtClean="0">
                <a:ea typeface="ＭＳ Ｐゴシック" charset="-128"/>
              </a:rPr>
              <a:t> indicate &lt;theta1/2&gt; ~ 0.4 </a:t>
            </a:r>
            <a:r>
              <a:rPr lang="en-US" altLang="en-US" baseline="0" dirty="0" err="1" smtClean="0">
                <a:ea typeface="ＭＳ Ｐゴシック" charset="-128"/>
              </a:rPr>
              <a:t>arcsec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53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917EE1D-9A03-2D49-B020-870AD1979D3E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98586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jpe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4" name="Rectangle 3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05200" y="995363"/>
            <a:ext cx="2441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>
                <a:solidFill>
                  <a:srgbClr val="8CC7EA"/>
                </a:solidFill>
                <a:latin typeface="Gill Sans MT" charset="0"/>
                <a:cs typeface="Gill Sans MT" charset="0"/>
              </a:rPr>
              <a:t>An NSF Facility</a:t>
            </a:r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8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3164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9" name="Rectangle 8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13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343400"/>
            <a:ext cx="4572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990033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4724400"/>
            <a:ext cx="60198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5783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901C47-CEF8-DD44-91FA-8EEBA1E917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0256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C5B9AC-47BE-C04D-B1D5-A675091181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3646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A750D3-B2B7-A241-BB1D-900FDA2080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94367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DEC105-AC97-1B4E-8B26-727FD05C5C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05116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AE0706-0CCC-D847-BB10-571BA5F70B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21932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AE99B7-7922-C748-9F65-83C1E22136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8360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47937F-649B-2A4C-9870-A6BF789619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88360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DAE5CC-A32B-684C-BE06-FBB40F6582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0291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95300"/>
            <a:ext cx="2057400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95300"/>
            <a:ext cx="60198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5F4CE5-B8E1-A64F-A9E6-5ED473963F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20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25EFF3-ADD8-C84D-A3DF-BCEE4B0F3A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203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81EC8C-2A00-1946-8A0E-8F1DE76783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480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A1BC02-469E-1648-B6E1-F89A445A07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713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C68F53-E69B-7E45-B9F4-D8120E490D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861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763838-0DAF-6744-B1CB-2E007CD8D8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720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302092-F5C1-BE4A-B64C-4E7293F867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108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D59C20-51D0-3F4A-917F-D486E9E930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945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EF51C1-67A3-1941-82BB-2F16179AC0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0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636140D8-576B-484E-893D-F8070456B4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5092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977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FD698A-EF39-734D-90FE-2340D91FDB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32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F71608-3C1F-F445-9950-6781CF765D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997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D3DC9F-3977-1F4F-A076-2A7CD5B2D7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578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39B2A-4CEF-AE4E-BED4-6FEB3BF6BD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217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A805ED-F672-0C40-A974-4E02452CB0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570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16B56A-F94E-F046-861F-66F5273248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4211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5DF4D1-93CD-404E-B0C8-C50865B0F0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117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40ADBA-4CC8-2A43-BFE8-9470D334F5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657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AC60B5-9F9D-9A49-966C-C8F4E0915F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033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57BF89-F483-974C-B1F5-2AD4FCE41F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655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73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3C285D-C4D8-6048-941D-0C9E139781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6548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146BCC-78A1-2943-B608-CBCCB92D83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8606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C1C29F-9672-3349-A729-BFCCB21743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5048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3F5DD5-7342-B34E-952D-5677BC5C7B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4854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35F5BD-3901-1646-98C7-83F7D0C518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3764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D9F55C-B868-0E41-8878-DC2CAA71C4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01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0C1157-A047-CD4A-923A-2E6EF09B2C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3212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2B99D5-002C-EF4B-9579-99D2A8976E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4983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87FF21-E9C2-744D-97CA-5BAB78E1E7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3155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F312A9-3E0D-C743-9420-2C07057E1E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788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7731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7A4BBE-4A21-8E42-8C09-99334A6CDB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3753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3029FE-E898-BC43-A4F4-733407A19C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128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95300"/>
            <a:ext cx="2057400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95300"/>
            <a:ext cx="60198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849DFD-C38F-F949-8CD8-38E48C2C29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9233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2889D2-6412-4140-BFD4-FD76C913B3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7405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281E9A-5CBF-364D-8B8D-376E428122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920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3B2181-5CEB-884B-B918-4A25E354D6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750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4E8DAD-F04D-564F-B3AE-7457855071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347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584BA1-EC67-5E43-B418-CB477A04A7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23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51AD25-D1C7-9849-89A1-37F54DC3AD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2390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84B4A2-A53D-C743-8CEC-E7C50DD973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873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g_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91440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11" name="Rectangle 10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343400"/>
            <a:ext cx="4572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990033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4724400"/>
            <a:ext cx="60198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9633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20EA38-028B-F746-9091-3D3701B55D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9398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4D5583-E90C-E24F-A8C6-20B3A7F9FF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1849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236E38-95E4-3242-8013-99EB23519A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4448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95300"/>
            <a:ext cx="2057400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95300"/>
            <a:ext cx="60198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6115ED-6F8C-B143-AB71-A0CF705AC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7260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EA3166-20D0-E147-AB0C-8EEA8529C8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1704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B8964F-A113-6C49-9209-F1E60BA4F2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0993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7DF570-6246-B04D-9705-F5E5DDDA80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4179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43A008-D1AC-5F44-9E30-6D487A7CDC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8890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CB54E2-37B0-6744-B083-679E7C6636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1183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C685E3-04D2-E648-9920-AB6C90F1C5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206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8" name="Rectangle 7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11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0" y="0"/>
            <a:ext cx="9144000" cy="1457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4292600"/>
            <a:ext cx="9144000" cy="728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343400"/>
            <a:ext cx="45720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90033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4724400"/>
            <a:ext cx="60198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14629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2E2F4B-7381-AF44-9EB2-7A9DC302B9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4149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F02D37-C98D-6845-A37D-DD723BEE28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40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B34776-3AA1-044E-9E2A-2D6E2947DD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3088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B4C9D2-F57B-D941-AEF6-38CA5B7A19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5501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95300"/>
            <a:ext cx="2057400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95300"/>
            <a:ext cx="60198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10000E-C557-4345-AAC4-C0F32A51FC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0870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DF47B6-AE6A-0D4D-98A2-CD99620A19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5279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A5995C-5B21-5C4D-8AB2-059FEE8037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6517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118121-2CE9-2947-8A52-D8DD11C28A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4215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ABFA3E-3767-B442-8605-7AC6409D5D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7387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A621FB-EBB8-3740-8C42-87F525C134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747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9" name="Rectangle 8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13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343400"/>
            <a:ext cx="4572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990033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4724400"/>
            <a:ext cx="60198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1686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6C6EE1-C513-DD4A-BF1D-37F4D2A094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820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18B91C-A6B7-C842-91BF-4808D192C2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9271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51801A-98B5-2048-86F7-2F17F565CB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282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277A65-5F9A-7947-ADF3-B78A689E2D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0309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05E66B-CA57-F44B-95D4-6BDB9043FF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0480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95300"/>
            <a:ext cx="2057400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95300"/>
            <a:ext cx="60198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49D8A6-F9F4-CD41-BA3C-17BDCBECC8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2005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ACD803-7AED-AB4C-AB1D-A233E20C28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2742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F99A23-1372-9740-A378-BF33CE613E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8425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E78766-CA49-894F-BAD6-8848A39AC0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3045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614615-ACE1-914E-91D4-7D447BAAE3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736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9" name="Rectangle 8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13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343400"/>
            <a:ext cx="4572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990033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4724400"/>
            <a:ext cx="60198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36213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D7D178-5F4D-A245-83C2-7B253B34A7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8386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1FFE76-D3B2-584A-B903-E44AFD27F5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1312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70FA37-8643-C944-80C8-009922A59F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6991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4E6093-D881-264B-BB46-7D1C393809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8631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461085-194C-4841-9F65-EA3C8F5AD4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746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59EAC5-AE37-E647-B65A-B982B05381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3604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95300"/>
            <a:ext cx="2057400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95300"/>
            <a:ext cx="60198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9778BA-A663-344A-AEFC-DA3ABEB50E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0608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EBB5A5-11B4-B748-B2B1-C4F5C707D8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928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3FBD10-FC97-434F-90D0-D0FCFEE620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865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1D9FCD-FB87-334C-9C6E-2B3BC002CA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83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9" name="Rectangle 8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13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4343400"/>
            <a:ext cx="4572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990033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4724400"/>
            <a:ext cx="60198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90932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1952E7-5402-C34A-A592-42BA98451F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5664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097A2F-7C42-BA4E-8E80-5336623C7B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551167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3A007A-A081-D94D-A168-13A0085E51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47155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47E397-72EC-E74B-AA6E-1276105BE1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3534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4D79B3-C30B-B140-9CE7-40D5CCEC2C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5266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CC6D79-FABD-9845-AA76-E1A68B3B80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4274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829649-E013-3C48-8B40-7BC0345DF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418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95300"/>
            <a:ext cx="2057400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95300"/>
            <a:ext cx="60198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8F7827-255E-2A4F-85EE-8AD30E693C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4183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12617D-4799-9941-AE32-BFDCBAA996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6639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564E02-E653-1643-9A0B-31D40893D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35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theme" Target="../theme/theme11.xml"/><Relationship Id="rId10" Type="http://schemas.openxmlformats.org/officeDocument/2006/relationships/image" Target="../media/image14.jpe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theme" Target="../theme/theme12.xml"/><Relationship Id="rId8" Type="http://schemas.openxmlformats.org/officeDocument/2006/relationships/image" Target="../media/image15.jpe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theme" Target="../theme/theme13.xml"/><Relationship Id="rId9" Type="http://schemas.openxmlformats.org/officeDocument/2006/relationships/image" Target="../media/image16.jpe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.xml"/><Relationship Id="rId12" Type="http://schemas.openxmlformats.org/officeDocument/2006/relationships/theme" Target="../theme/theme14.xml"/><Relationship Id="rId13" Type="http://schemas.openxmlformats.org/officeDocument/2006/relationships/image" Target="../media/image17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1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.xml"/><Relationship Id="rId12" Type="http://schemas.openxmlformats.org/officeDocument/2006/relationships/theme" Target="../theme/theme15.xml"/><Relationship Id="rId13" Type="http://schemas.openxmlformats.org/officeDocument/2006/relationships/image" Target="../media/image17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2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4.xml"/><Relationship Id="rId12" Type="http://schemas.openxmlformats.org/officeDocument/2006/relationships/theme" Target="../theme/theme16.xml"/><Relationship Id="rId13" Type="http://schemas.openxmlformats.org/officeDocument/2006/relationships/image" Target="../media/image17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3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5.xml"/><Relationship Id="rId12" Type="http://schemas.openxmlformats.org/officeDocument/2006/relationships/theme" Target="../theme/theme17.xml"/><Relationship Id="rId13" Type="http://schemas.openxmlformats.org/officeDocument/2006/relationships/image" Target="../media/image17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1.xml"/><Relationship Id="rId8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4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6.xml"/><Relationship Id="rId12" Type="http://schemas.openxmlformats.org/officeDocument/2006/relationships/theme" Target="../theme/theme18.xml"/><Relationship Id="rId13" Type="http://schemas.openxmlformats.org/officeDocument/2006/relationships/image" Target="../media/image17.jpeg"/><Relationship Id="rId14" Type="http://schemas.openxmlformats.org/officeDocument/2006/relationships/image" Target="../media/image18.png"/><Relationship Id="rId1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2.xml"/><Relationship Id="rId8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5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7.xml"/><Relationship Id="rId12" Type="http://schemas.openxmlformats.org/officeDocument/2006/relationships/theme" Target="../theme/theme19.xml"/><Relationship Id="rId13" Type="http://schemas.openxmlformats.org/officeDocument/2006/relationships/image" Target="../media/image17.jpeg"/><Relationship Id="rId14" Type="http://schemas.openxmlformats.org/officeDocument/2006/relationships/image" Target="../media/image18.png"/><Relationship Id="rId1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9.xml"/><Relationship Id="rId4" Type="http://schemas.openxmlformats.org/officeDocument/2006/relationships/slideLayout" Target="../slideLayouts/slideLayout90.xml"/><Relationship Id="rId5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3.xml"/><Relationship Id="rId8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8.xml"/><Relationship Id="rId12" Type="http://schemas.openxmlformats.org/officeDocument/2006/relationships/theme" Target="../theme/theme20.xml"/><Relationship Id="rId13" Type="http://schemas.openxmlformats.org/officeDocument/2006/relationships/image" Target="../media/image17.jpeg"/><Relationship Id="rId14" Type="http://schemas.openxmlformats.org/officeDocument/2006/relationships/image" Target="../media/image18.png"/><Relationship Id="rId1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9.xml"/><Relationship Id="rId3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4.xml"/><Relationship Id="rId8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5" name="Rectangle 4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505200" y="995363"/>
            <a:ext cx="2441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>
                <a:solidFill>
                  <a:srgbClr val="8CC7EA"/>
                </a:solidFill>
                <a:latin typeface="Gill Sans MT" charset="0"/>
                <a:cs typeface="Gill Sans MT" charset="0"/>
              </a:rPr>
              <a:t>An NSF Facility</a:t>
            </a:r>
          </a:p>
        </p:txBody>
      </p:sp>
      <p:grpSp>
        <p:nvGrpSpPr>
          <p:cNvPr id="2053" name="Group 8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2054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83" r:id="rId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990033"/>
          </a:solidFill>
          <a:latin typeface="+mj-lt"/>
          <a:ea typeface="ＭＳ Ｐゴシック" pitchFamily="48" charset="-128"/>
          <a:cs typeface="ＭＳ Ｐゴシック" pitchFamily="4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48" charset="-128"/>
          <a:cs typeface="ＭＳ Ｐゴシック" pitchFamily="4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C85DE75D-164F-D949-89F7-8AF744961711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7413" name="Group 6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8" name="Rectangle 7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grpSp>
        <p:nvGrpSpPr>
          <p:cNvPr id="17414" name="Group 9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17415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89" r:id="rId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Sans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rgbClr val="000099"/>
          </a:solidFill>
          <a:latin typeface="Gill Sans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3C448FD9-70AE-BE4A-A8E4-66001B41376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946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462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55" r:id="rId1"/>
    <p:sldLayoutId id="2147486256" r:id="rId2"/>
    <p:sldLayoutId id="2147486257" r:id="rId3"/>
    <p:sldLayoutId id="2147486258" r:id="rId4"/>
    <p:sldLayoutId id="2147486259" r:id="rId5"/>
    <p:sldLayoutId id="2147486260" r:id="rId6"/>
    <p:sldLayoutId id="2147486261" r:id="rId7"/>
    <p:sldLayoutId id="2147486262" r:id="rId8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CD2B5E99-E06C-954B-BECD-444C514255A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86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90" r:id="rId1"/>
    <p:sldLayoutId id="2147486263" r:id="rId2"/>
    <p:sldLayoutId id="2147486264" r:id="rId3"/>
    <p:sldLayoutId id="2147486265" r:id="rId4"/>
    <p:sldLayoutId id="2147486391" r:id="rId5"/>
    <p:sldLayoutId id="2147486266" r:id="rId6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/>
          <p:cNvSpPr>
            <a:spLocks noChangeArrowheads="1"/>
          </p:cNvSpPr>
          <p:nvPr/>
        </p:nvSpPr>
        <p:spPr bwMode="auto">
          <a:xfrm>
            <a:off x="123825" y="19050"/>
            <a:ext cx="8010525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4035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87363"/>
            <a:ext cx="82296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4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7166D4CA-D684-F74C-B868-8E0AFB9B5F9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3800" name="Text Box 7"/>
          <p:cNvSpPr txBox="1">
            <a:spLocks noChangeArrowheads="1"/>
          </p:cNvSpPr>
          <p:nvPr/>
        </p:nvSpPr>
        <p:spPr bwMode="auto">
          <a:xfrm>
            <a:off x="7046913" y="265113"/>
            <a:ext cx="11255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b="1" dirty="0" smtClean="0">
                <a:solidFill>
                  <a:srgbClr val="8CC7EA"/>
                </a:solidFill>
                <a:latin typeface="Trebuchet MS" charset="0"/>
              </a:rPr>
              <a:t>NAASC</a:t>
            </a:r>
          </a:p>
        </p:txBody>
      </p:sp>
      <p:sp>
        <p:nvSpPr>
          <p:cNvPr id="44041" name="Line 8"/>
          <p:cNvSpPr>
            <a:spLocks noChangeShapeType="1"/>
          </p:cNvSpPr>
          <p:nvPr/>
        </p:nvSpPr>
        <p:spPr bwMode="auto">
          <a:xfrm flipV="1">
            <a:off x="452438" y="487363"/>
            <a:ext cx="6594475" cy="7937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74" r:id="rId1"/>
    <p:sldLayoutId id="2147486275" r:id="rId2"/>
    <p:sldLayoutId id="2147486276" r:id="rId3"/>
    <p:sldLayoutId id="2147486277" r:id="rId4"/>
    <p:sldLayoutId id="2147486278" r:id="rId5"/>
    <p:sldLayoutId id="2147486279" r:id="rId6"/>
    <p:sldLayoutId id="2147486280" r:id="rId7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96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96" charset="0"/>
          <a:ea typeface="ＭＳ Ｐゴシック" pitchFamily="9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99"/>
          </a:solidFill>
          <a:latin typeface="Gill Sans MT" pitchFamily="34" charset="0"/>
          <a:ea typeface="ＭＳ Ｐゴシック" pitchFamily="9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953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22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+mn-lt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88AD8FA7-C5E3-F34D-ABF8-1CFFCC9BA28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123825" y="19050"/>
            <a:ext cx="885190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7950200" y="265113"/>
            <a:ext cx="736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rgbClr val="8CC7EA"/>
                </a:solidFill>
                <a:latin typeface="Trebuchet MS" charset="0"/>
              </a:rPr>
              <a:t>CDL</a:t>
            </a:r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452438" y="495300"/>
            <a:ext cx="74977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81" r:id="rId1"/>
    <p:sldLayoutId id="2147486282" r:id="rId2"/>
    <p:sldLayoutId id="2147486283" r:id="rId3"/>
    <p:sldLayoutId id="2147486284" r:id="rId4"/>
    <p:sldLayoutId id="2147486285" r:id="rId5"/>
    <p:sldLayoutId id="2147486286" r:id="rId6"/>
    <p:sldLayoutId id="2147486287" r:id="rId7"/>
    <p:sldLayoutId id="2147486288" r:id="rId8"/>
    <p:sldLayoutId id="2147486289" r:id="rId9"/>
    <p:sldLayoutId id="2147486290" r:id="rId10"/>
    <p:sldLayoutId id="2147486291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+mj-lt"/>
          <a:ea typeface="+mj-ea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953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45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+mn-lt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10D00C5D-B81A-C042-BED9-086C9DBF8C5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123825" y="19050"/>
            <a:ext cx="885190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7985125" y="265113"/>
            <a:ext cx="774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rgbClr val="8CC7EA"/>
                </a:solidFill>
                <a:latin typeface="Trebuchet MS" charset="0"/>
              </a:rPr>
              <a:t>OSO</a:t>
            </a:r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>
            <a:off x="452438" y="495300"/>
            <a:ext cx="738981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92" r:id="rId1"/>
    <p:sldLayoutId id="2147486293" r:id="rId2"/>
    <p:sldLayoutId id="2147486294" r:id="rId3"/>
    <p:sldLayoutId id="2147486295" r:id="rId4"/>
    <p:sldLayoutId id="2147486296" r:id="rId5"/>
    <p:sldLayoutId id="2147486297" r:id="rId6"/>
    <p:sldLayoutId id="2147486298" r:id="rId7"/>
    <p:sldLayoutId id="2147486299" r:id="rId8"/>
    <p:sldLayoutId id="2147486300" r:id="rId9"/>
    <p:sldLayoutId id="2147486301" r:id="rId10"/>
    <p:sldLayoutId id="2147486302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+mj-lt"/>
          <a:ea typeface="+mj-ea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953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318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+mn-lt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558F0167-797B-754E-ADD1-D0A4E4EF193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123825" y="19050"/>
            <a:ext cx="885190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7915275" y="265113"/>
            <a:ext cx="7667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rgbClr val="8CC7EA"/>
                </a:solidFill>
                <a:latin typeface="Trebuchet MS" charset="0"/>
              </a:rPr>
              <a:t>NTC</a:t>
            </a:r>
          </a:p>
        </p:txBody>
      </p:sp>
      <p:sp>
        <p:nvSpPr>
          <p:cNvPr id="93193" name="Line 9"/>
          <p:cNvSpPr>
            <a:spLocks noChangeShapeType="1"/>
          </p:cNvSpPr>
          <p:nvPr/>
        </p:nvSpPr>
        <p:spPr bwMode="auto">
          <a:xfrm>
            <a:off x="452438" y="495300"/>
            <a:ext cx="7462837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17" r:id="rId1"/>
    <p:sldLayoutId id="2147486318" r:id="rId2"/>
    <p:sldLayoutId id="2147486319" r:id="rId3"/>
    <p:sldLayoutId id="2147486320" r:id="rId4"/>
    <p:sldLayoutId id="2147486321" r:id="rId5"/>
    <p:sldLayoutId id="2147486322" r:id="rId6"/>
    <p:sldLayoutId id="2147486323" r:id="rId7"/>
    <p:sldLayoutId id="2147486324" r:id="rId8"/>
    <p:sldLayoutId id="2147486325" r:id="rId9"/>
    <p:sldLayoutId id="2147486326" r:id="rId10"/>
    <p:sldLayoutId id="2147486327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+mj-lt"/>
          <a:ea typeface="+mj-ea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953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776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+mn-lt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079773E3-367F-5C42-9828-7DF69698127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123825" y="19050"/>
            <a:ext cx="885190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7899400" y="265113"/>
            <a:ext cx="787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rgbClr val="8CC7EA"/>
                </a:solidFill>
                <a:latin typeface="Trebuchet MS" charset="0"/>
              </a:rPr>
              <a:t>OCA</a:t>
            </a:r>
          </a:p>
        </p:txBody>
      </p:sp>
      <p:sp>
        <p:nvSpPr>
          <p:cNvPr id="117769" name="Line 9"/>
          <p:cNvSpPr>
            <a:spLocks noChangeShapeType="1"/>
          </p:cNvSpPr>
          <p:nvPr/>
        </p:nvSpPr>
        <p:spPr bwMode="auto">
          <a:xfrm>
            <a:off x="452438" y="495300"/>
            <a:ext cx="7310437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39" r:id="rId1"/>
    <p:sldLayoutId id="2147486340" r:id="rId2"/>
    <p:sldLayoutId id="2147486341" r:id="rId3"/>
    <p:sldLayoutId id="2147486342" r:id="rId4"/>
    <p:sldLayoutId id="2147486343" r:id="rId5"/>
    <p:sldLayoutId id="2147486344" r:id="rId6"/>
    <p:sldLayoutId id="2147486345" r:id="rId7"/>
    <p:sldLayoutId id="2147486346" r:id="rId8"/>
    <p:sldLayoutId id="2147486347" r:id="rId9"/>
    <p:sldLayoutId id="2147486348" r:id="rId10"/>
    <p:sldLayoutId id="2147486349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+mj-lt"/>
          <a:ea typeface="+mj-ea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37238"/>
            <a:ext cx="59055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953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0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+mn-lt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CF8A8799-7C21-234F-A008-A2C5A722551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123825" y="19050"/>
            <a:ext cx="885190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7899400" y="265113"/>
            <a:ext cx="787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rgbClr val="8CC7EA"/>
                </a:solidFill>
                <a:latin typeface="Trebuchet MS" charset="0"/>
              </a:rPr>
              <a:t>OCA</a:t>
            </a:r>
          </a:p>
        </p:txBody>
      </p:sp>
      <p:sp>
        <p:nvSpPr>
          <p:cNvPr id="130057" name="Line 9"/>
          <p:cNvSpPr>
            <a:spLocks noChangeShapeType="1"/>
          </p:cNvSpPr>
          <p:nvPr/>
        </p:nvSpPr>
        <p:spPr bwMode="auto">
          <a:xfrm>
            <a:off x="452438" y="495300"/>
            <a:ext cx="74469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50" r:id="rId1"/>
    <p:sldLayoutId id="2147486351" r:id="rId2"/>
    <p:sldLayoutId id="2147486352" r:id="rId3"/>
    <p:sldLayoutId id="2147486353" r:id="rId4"/>
    <p:sldLayoutId id="2147486354" r:id="rId5"/>
    <p:sldLayoutId id="2147486355" r:id="rId6"/>
    <p:sldLayoutId id="2147486356" r:id="rId7"/>
    <p:sldLayoutId id="2147486357" r:id="rId8"/>
    <p:sldLayoutId id="2147486358" r:id="rId9"/>
    <p:sldLayoutId id="2147486359" r:id="rId10"/>
    <p:sldLayoutId id="2147486360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+mj-lt"/>
          <a:ea typeface="+mj-ea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37238"/>
            <a:ext cx="59055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953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23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+mn-lt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D23BFB25-F77F-B942-98B1-B14793D7BE3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123825" y="19050"/>
            <a:ext cx="885190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7899400" y="265113"/>
            <a:ext cx="7572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rgbClr val="8CC7EA"/>
                </a:solidFill>
                <a:latin typeface="Trebuchet MS" charset="0"/>
              </a:rPr>
              <a:t>EPO</a:t>
            </a:r>
          </a:p>
        </p:txBody>
      </p:sp>
      <p:sp>
        <p:nvSpPr>
          <p:cNvPr id="142345" name="Line 9"/>
          <p:cNvSpPr>
            <a:spLocks noChangeShapeType="1"/>
          </p:cNvSpPr>
          <p:nvPr/>
        </p:nvSpPr>
        <p:spPr bwMode="auto">
          <a:xfrm>
            <a:off x="452438" y="495300"/>
            <a:ext cx="74469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61" r:id="rId1"/>
    <p:sldLayoutId id="2147486362" r:id="rId2"/>
    <p:sldLayoutId id="2147486363" r:id="rId3"/>
    <p:sldLayoutId id="2147486364" r:id="rId4"/>
    <p:sldLayoutId id="2147486365" r:id="rId5"/>
    <p:sldLayoutId id="2147486366" r:id="rId6"/>
    <p:sldLayoutId id="2147486367" r:id="rId7"/>
    <p:sldLayoutId id="2147486368" r:id="rId8"/>
    <p:sldLayoutId id="2147486369" r:id="rId9"/>
    <p:sldLayoutId id="2147486370" r:id="rId10"/>
    <p:sldLayoutId id="2147486371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+mj-lt"/>
          <a:ea typeface="+mj-ea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9467850" y="1924050"/>
            <a:ext cx="274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smtClean="0">
              <a:solidFill>
                <a:srgbClr val="000099"/>
              </a:solidFill>
              <a:latin typeface="Gill Sans MT" charset="0"/>
              <a:cs typeface="Gill Sans" charset="0"/>
            </a:endParaRPr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5" name="Rectangle 4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pic>
        <p:nvPicPr>
          <p:cNvPr id="410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5613400"/>
            <a:ext cx="8509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3505200" y="995363"/>
            <a:ext cx="2441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b="1">
                <a:solidFill>
                  <a:srgbClr val="8CC7EA"/>
                </a:solidFill>
                <a:latin typeface="Gill Sans MT" charset="0"/>
                <a:cs typeface="Gill Sans MT" charset="0"/>
              </a:rPr>
              <a:t>An NSF Facility</a:t>
            </a:r>
          </a:p>
        </p:txBody>
      </p:sp>
      <p:grpSp>
        <p:nvGrpSpPr>
          <p:cNvPr id="4103" name="Group 8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4104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52" r:id="rId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990033"/>
          </a:solidFill>
          <a:latin typeface="+mj-lt"/>
          <a:ea typeface="ＭＳ Ｐゴシック" pitchFamily="48" charset="-128"/>
          <a:cs typeface="ＭＳ Ｐゴシック" pitchFamily="4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48" charset="-128"/>
          <a:cs typeface="ＭＳ Ｐゴシック" pitchFamily="4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37238"/>
            <a:ext cx="59055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953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46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+mn-lt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45DE2343-E6D0-624B-9758-E3D0B1F744F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123825" y="19050"/>
            <a:ext cx="885190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7899400" y="265113"/>
            <a:ext cx="825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rgbClr val="8CC7EA"/>
                </a:solidFill>
                <a:latin typeface="Trebuchet MS" charset="0"/>
              </a:rPr>
              <a:t>COM</a:t>
            </a:r>
          </a:p>
        </p:txBody>
      </p:sp>
      <p:sp>
        <p:nvSpPr>
          <p:cNvPr id="154633" name="Line 9"/>
          <p:cNvSpPr>
            <a:spLocks noChangeShapeType="1"/>
          </p:cNvSpPr>
          <p:nvPr/>
        </p:nvSpPr>
        <p:spPr bwMode="auto">
          <a:xfrm>
            <a:off x="452438" y="495300"/>
            <a:ext cx="74469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72" r:id="rId1"/>
    <p:sldLayoutId id="2147486373" r:id="rId2"/>
    <p:sldLayoutId id="2147486374" r:id="rId3"/>
    <p:sldLayoutId id="2147486375" r:id="rId4"/>
    <p:sldLayoutId id="2147486376" r:id="rId5"/>
    <p:sldLayoutId id="2147486377" r:id="rId6"/>
    <p:sldLayoutId id="2147486378" r:id="rId7"/>
    <p:sldLayoutId id="2147486379" r:id="rId8"/>
    <p:sldLayoutId id="2147486380" r:id="rId9"/>
    <p:sldLayoutId id="2147486381" r:id="rId10"/>
    <p:sldLayoutId id="2147486382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+mj-lt"/>
          <a:ea typeface="+mj-ea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9467850" y="1924050"/>
            <a:ext cx="274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smtClean="0">
              <a:solidFill>
                <a:srgbClr val="000099"/>
              </a:solidFill>
              <a:latin typeface="Gill Sans MT" charset="0"/>
              <a:cs typeface="Gill Sans" charset="0"/>
            </a:endParaRPr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5" name="Rectangle 4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pic>
        <p:nvPicPr>
          <p:cNvPr id="5125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5613400"/>
            <a:ext cx="8509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7"/>
          <p:cNvSpPr txBox="1">
            <a:spLocks noChangeArrowheads="1"/>
          </p:cNvSpPr>
          <p:nvPr/>
        </p:nvSpPr>
        <p:spPr bwMode="auto">
          <a:xfrm>
            <a:off x="3505200" y="995363"/>
            <a:ext cx="2441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b="1">
                <a:solidFill>
                  <a:srgbClr val="8CC7EA"/>
                </a:solidFill>
                <a:latin typeface="Gill Sans MT" charset="0"/>
                <a:cs typeface="Gill Sans MT" charset="0"/>
              </a:rPr>
              <a:t>An NSF Facility</a:t>
            </a:r>
          </a:p>
        </p:txBody>
      </p:sp>
      <p:grpSp>
        <p:nvGrpSpPr>
          <p:cNvPr id="5127" name="Group 8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5128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53" r:id="rId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990033"/>
          </a:solidFill>
          <a:latin typeface="+mj-lt"/>
          <a:ea typeface="ＭＳ Ｐゴシック" pitchFamily="48" charset="-128"/>
          <a:cs typeface="ＭＳ Ｐゴシック" pitchFamily="4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48" charset="-128"/>
          <a:cs typeface="ＭＳ Ｐゴシック" pitchFamily="4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9467850" y="1924050"/>
            <a:ext cx="274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smtClean="0">
              <a:solidFill>
                <a:srgbClr val="000099"/>
              </a:solidFill>
              <a:latin typeface="Gill Sans MT" charset="0"/>
              <a:cs typeface="Gill Sans" charset="0"/>
            </a:endParaRPr>
          </a:p>
        </p:txBody>
      </p:sp>
      <p:grpSp>
        <p:nvGrpSpPr>
          <p:cNvPr id="6148" name="Group 3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5" name="Rectangle 4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pic>
        <p:nvPicPr>
          <p:cNvPr id="6149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5613400"/>
            <a:ext cx="8509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3505200" y="995363"/>
            <a:ext cx="2441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b="1">
                <a:solidFill>
                  <a:srgbClr val="8CC7EA"/>
                </a:solidFill>
                <a:latin typeface="Gill Sans MT" charset="0"/>
                <a:cs typeface="Gill Sans MT" charset="0"/>
              </a:rPr>
              <a:t>An NSF Facility</a:t>
            </a:r>
          </a:p>
        </p:txBody>
      </p:sp>
      <p:grpSp>
        <p:nvGrpSpPr>
          <p:cNvPr id="6151" name="Group 8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6152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54" r:id="rId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990033"/>
          </a:solidFill>
          <a:latin typeface="+mj-lt"/>
          <a:ea typeface="ＭＳ Ｐゴシック" pitchFamily="48" charset="-128"/>
          <a:cs typeface="ＭＳ Ｐゴシック" pitchFamily="4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48" charset="-128"/>
          <a:cs typeface="ＭＳ Ｐゴシック" pitchFamily="4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53A1DDF3-FF87-8440-BF10-00765822B846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7173" name="Group 9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11" name="Rectangle 10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grpSp>
        <p:nvGrpSpPr>
          <p:cNvPr id="7174" name="Group 2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7175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84" r:id="rId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Sans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rgbClr val="000099"/>
          </a:solidFill>
          <a:latin typeface="Gill Sans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5" name="Rectangle 4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grpSp>
        <p:nvGrpSpPr>
          <p:cNvPr id="9220" name="Group 8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922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0" y="0"/>
            <a:ext cx="9144000" cy="1457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4292600"/>
            <a:ext cx="9144000" cy="728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381000"/>
            <a:ext cx="7772400" cy="9318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990033"/>
                </a:solidFill>
                <a:latin typeface="+mj-lt"/>
                <a:ea typeface="ＭＳ Ｐゴシック" pitchFamily="48" charset="-128"/>
                <a:cs typeface="ＭＳ Ｐゴシック" pitchFamily="48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Calibri" pitchFamily="48" charset="0"/>
                <a:ea typeface="ＭＳ Ｐゴシック" pitchFamily="48" charset="-128"/>
                <a:cs typeface="ＭＳ Ｐゴシック" pitchFamily="48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Calibri" pitchFamily="48" charset="0"/>
                <a:ea typeface="ＭＳ Ｐゴシック" pitchFamily="48" charset="-128"/>
                <a:cs typeface="ＭＳ Ｐゴシック" pitchFamily="48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Calibri" pitchFamily="48" charset="0"/>
                <a:ea typeface="ＭＳ Ｐゴシック" pitchFamily="48" charset="-128"/>
                <a:cs typeface="ＭＳ Ｐゴシック" pitchFamily="48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Calibri" pitchFamily="48" charset="0"/>
                <a:ea typeface="ＭＳ Ｐゴシック" pitchFamily="48" charset="-128"/>
                <a:cs typeface="ＭＳ Ｐゴシック" pitchFamily="48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Calibri" pitchFamily="48" charset="0"/>
                <a:ea typeface="ＭＳ Ｐゴシック" pitchFamily="48" charset="-128"/>
                <a:cs typeface="ＭＳ Ｐゴシック" pitchFamily="48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Calibri" pitchFamily="48" charset="0"/>
                <a:ea typeface="ＭＳ Ｐゴシック" pitchFamily="48" charset="-128"/>
                <a:cs typeface="ＭＳ Ｐゴシック" pitchFamily="48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Calibri" pitchFamily="48" charset="0"/>
                <a:ea typeface="ＭＳ Ｐゴシック" pitchFamily="48" charset="-128"/>
                <a:cs typeface="ＭＳ Ｐゴシック" pitchFamily="48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33"/>
                </a:solidFill>
                <a:latin typeface="Calibri" pitchFamily="48" charset="0"/>
                <a:ea typeface="ＭＳ Ｐゴシック" pitchFamily="48" charset="-128"/>
                <a:cs typeface="ＭＳ Ｐゴシック" pitchFamily="48" charset="-128"/>
              </a:defRPr>
            </a:lvl9pPr>
          </a:lstStyle>
          <a:p>
            <a:pPr algn="l"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457200" y="9747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rgbClr val="000099"/>
                </a:solidFill>
                <a:latin typeface="+mn-lt"/>
                <a:ea typeface="ＭＳ Ｐゴシック" pitchFamily="48" charset="-128"/>
                <a:cs typeface="ＭＳ Ｐゴシック" pitchFamily="48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48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48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48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48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7"/>
          <p:cNvSpPr txBox="1">
            <a:spLocks/>
          </p:cNvSpPr>
          <p:nvPr/>
        </p:nvSpPr>
        <p:spPr>
          <a:xfrm>
            <a:off x="457200" y="4343400"/>
            <a:ext cx="45720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990033"/>
                </a:solidFill>
                <a:latin typeface="+mn-lt"/>
                <a:ea typeface="ＭＳ Ｐゴシック" pitchFamily="48" charset="-128"/>
                <a:cs typeface="ＭＳ Ｐゴシック" pitchFamily="4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48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48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4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4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6" name="Text Placeholder 9"/>
          <p:cNvSpPr txBox="1">
            <a:spLocks/>
          </p:cNvSpPr>
          <p:nvPr/>
        </p:nvSpPr>
        <p:spPr>
          <a:xfrm>
            <a:off x="457200" y="4724400"/>
            <a:ext cx="60198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ＭＳ Ｐゴシック" pitchFamily="48" charset="-128"/>
                <a:cs typeface="ＭＳ Ｐゴシック" pitchFamily="4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48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48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4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4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85" r:id="rId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990033"/>
          </a:solidFill>
          <a:latin typeface="+mj-lt"/>
          <a:ea typeface="ＭＳ Ｐゴシック" pitchFamily="48" charset="-128"/>
          <a:cs typeface="ＭＳ Ｐゴシック" pitchFamily="4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Calibri" pitchFamily="48" charset="0"/>
          <a:ea typeface="ＭＳ Ｐゴシック" pitchFamily="48" charset="-128"/>
          <a:cs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48" charset="-128"/>
          <a:cs typeface="ＭＳ Ｐゴシック" pitchFamily="4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4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F497C4C1-523D-BA41-8327-9DFF562B4225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1269" name="Group 6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8" name="Rectangle 7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grpSp>
        <p:nvGrpSpPr>
          <p:cNvPr id="11270" name="Group 9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11271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86" r:id="rId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Sans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rgbClr val="000099"/>
          </a:solidFill>
          <a:latin typeface="Gill Sans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1623B0EE-86DB-C143-8D4B-7728FCCB4306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3317" name="Group 6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8" name="Rectangle 7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grpSp>
        <p:nvGrpSpPr>
          <p:cNvPr id="13318" name="Group 9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13319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87" r:id="rId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Sans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rgbClr val="000099"/>
          </a:solidFill>
          <a:latin typeface="Gill Sans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5313363"/>
            <a:ext cx="8921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00245EF7-C768-F549-9FE1-0384F4BB9782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5365" name="Group 6"/>
          <p:cNvGrpSpPr>
            <a:grpSpLocks/>
          </p:cNvGrpSpPr>
          <p:nvPr/>
        </p:nvGrpSpPr>
        <p:grpSpPr bwMode="auto">
          <a:xfrm>
            <a:off x="3919538" y="5021263"/>
            <a:ext cx="3810000" cy="1752600"/>
            <a:chOff x="3919639" y="5021476"/>
            <a:chExt cx="3810152" cy="1751677"/>
          </a:xfrm>
        </p:grpSpPr>
        <p:sp>
          <p:nvSpPr>
            <p:cNvPr id="8" name="Rectangle 7"/>
            <p:cNvSpPr/>
            <p:nvPr/>
          </p:nvSpPr>
          <p:spPr>
            <a:xfrm>
              <a:off x="4102208" y="5021476"/>
              <a:ext cx="3627583" cy="1751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19639" y="5373715"/>
              <a:ext cx="3683147" cy="104719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Atacama Large Millimeter/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submillimeter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Karl G. </a:t>
              </a:r>
              <a:r>
                <a:rPr lang="en-US" sz="1350" dirty="0" err="1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Jansky</a:t>
              </a: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 Very Large Array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Robert C. Byrd Green Bank Telescope</a:t>
              </a:r>
            </a:p>
            <a:p>
              <a:pPr algn="r">
                <a:spcBef>
                  <a:spcPct val="20000"/>
                </a:spcBef>
                <a:defRPr/>
              </a:pPr>
              <a:r>
                <a:rPr lang="en-US" sz="1350" dirty="0">
                  <a:solidFill>
                    <a:srgbClr val="4375A2"/>
                  </a:solidFill>
                  <a:latin typeface="Gill Sans MT" pitchFamily="34" charset="0"/>
                  <a:ea typeface="ＭＳ Ｐゴシック" pitchFamily="17" charset="-128"/>
                  <a:cs typeface="Gill Sans" pitchFamily="17" charset="0"/>
                </a:rPr>
                <a:t>Very Long Baseline Array</a:t>
              </a:r>
            </a:p>
          </p:txBody>
        </p:sp>
      </p:grpSp>
      <p:grpSp>
        <p:nvGrpSpPr>
          <p:cNvPr id="15366" name="Group 9"/>
          <p:cNvGrpSpPr>
            <a:grpSpLocks/>
          </p:cNvGrpSpPr>
          <p:nvPr/>
        </p:nvGrpSpPr>
        <p:grpSpPr bwMode="auto">
          <a:xfrm>
            <a:off x="409575" y="5613400"/>
            <a:ext cx="2251075" cy="858838"/>
            <a:chOff x="409575" y="5613400"/>
            <a:chExt cx="2250699" cy="858074"/>
          </a:xfrm>
        </p:grpSpPr>
        <p:pic>
          <p:nvPicPr>
            <p:cNvPr id="1536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" y="5613400"/>
              <a:ext cx="850900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808" y="5613400"/>
              <a:ext cx="1294466" cy="85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88" r:id="rId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Sans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Sans" pitchFamily="96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3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rgbClr val="000099"/>
          </a:solidFill>
          <a:latin typeface="Gill Sans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0099"/>
          </a:solidFill>
          <a:latin typeface="Gill Sans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g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4" Type="http://schemas.openxmlformats.org/officeDocument/2006/relationships/image" Target="../media/image41.jp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iff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1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63.emf"/><Relationship Id="rId5" Type="http://schemas.openxmlformats.org/officeDocument/2006/relationships/image" Target="../media/image6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4" Type="http://schemas.openxmlformats.org/officeDocument/2006/relationships/image" Target="../media/image66.emf"/><Relationship Id="rId5" Type="http://schemas.openxmlformats.org/officeDocument/2006/relationships/image" Target="../media/image67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microsoft.com/office/2007/relationships/hdphoto" Target="../media/hdphoto1.wdp"/><Relationship Id="rId5" Type="http://schemas.openxmlformats.org/officeDocument/2006/relationships/image" Target="../media/image30.emf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Title 5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Gill Sans MT" charset="0"/>
                <a:ea typeface="ＭＳ Ｐゴシック" charset="-128"/>
              </a:rPr>
              <a:t>Science from Surveys</a:t>
            </a:r>
            <a:endParaRPr lang="en-US" altLang="en-US" dirty="0">
              <a:latin typeface="Gill Sans MT" charset="0"/>
              <a:ea typeface="ＭＳ Ｐゴシック" charset="-128"/>
            </a:endParaRPr>
          </a:p>
        </p:txBody>
      </p:sp>
      <p:sp>
        <p:nvSpPr>
          <p:cNvPr id="175106" name="Subtitle 6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Gill Sans MT" charset="0"/>
              <a:ea typeface="ＭＳ Ｐゴシック" charset="-128"/>
            </a:endParaRPr>
          </a:p>
        </p:txBody>
      </p:sp>
      <p:sp>
        <p:nvSpPr>
          <p:cNvPr id="175107" name="Text Placeholder 7"/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altLang="en-US" dirty="0" smtClean="0">
                <a:latin typeface="Gill Sans MT" charset="0"/>
                <a:ea typeface="ＭＳ Ｐゴシック" charset="-128"/>
              </a:rPr>
              <a:t>Jim Condon</a:t>
            </a:r>
            <a:endParaRPr lang="en-US" altLang="en-US" dirty="0">
              <a:latin typeface="Gill Sans MT" charset="0"/>
              <a:ea typeface="ＭＳ Ｐゴシック" charset="-128"/>
            </a:endParaRPr>
          </a:p>
        </p:txBody>
      </p:sp>
      <p:sp>
        <p:nvSpPr>
          <p:cNvPr id="175108" name="Text Placeholder 8"/>
          <p:cNvSpPr>
            <a:spLocks noGrp="1"/>
          </p:cNvSpPr>
          <p:nvPr>
            <p:ph type="body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altLang="en-US" dirty="0" smtClean="0">
                <a:latin typeface="Gill Sans MT" charset="0"/>
                <a:ea typeface="ＭＳ Ｐゴシック" charset="-128"/>
              </a:rPr>
              <a:t>NRAO, Charlottesville</a:t>
            </a:r>
          </a:p>
          <a:p>
            <a:pPr marL="0" indent="0"/>
            <a:endParaRPr lang="en-US" altLang="en-US" dirty="0">
              <a:latin typeface="Gill Sans MT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53" y="389289"/>
            <a:ext cx="7900147" cy="633357"/>
          </a:xfrm>
        </p:spPr>
        <p:txBody>
          <a:bodyPr/>
          <a:lstStyle/>
          <a:p>
            <a:r>
              <a:rPr lang="en-US" dirty="0" smtClean="0"/>
              <a:t>      </a:t>
            </a:r>
            <a:r>
              <a:rPr lang="en-US" smtClean="0"/>
              <a:t>Easy Problems</a:t>
            </a:r>
            <a:r>
              <a:rPr lang="en-US"/>
              <a:t> </a:t>
            </a:r>
            <a:r>
              <a:rPr lang="en-US" smtClean="0"/>
              <a:t>vs Hard </a:t>
            </a:r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" y="1109838"/>
            <a:ext cx="8236323" cy="4525963"/>
          </a:xfrm>
        </p:spPr>
        <p:txBody>
          <a:bodyPr/>
          <a:lstStyle/>
          <a:p>
            <a:r>
              <a:rPr lang="en-US" dirty="0" smtClean="0"/>
              <a:t>Detect 79 known pulsars with S &gt; 2.5 </a:t>
            </a:r>
            <a:r>
              <a:rPr lang="en-US" dirty="0" err="1" smtClean="0"/>
              <a:t>mJy</a:t>
            </a:r>
            <a:r>
              <a:rPr lang="en-US" dirty="0" smtClean="0"/>
              <a:t> at 1.4 GHz in the NVSS                               (Kaplan et al. 1998, </a:t>
            </a:r>
            <a:r>
              <a:rPr lang="en-US" dirty="0" err="1" smtClean="0"/>
              <a:t>ApJS</a:t>
            </a:r>
            <a:r>
              <a:rPr lang="en-US" dirty="0" smtClean="0"/>
              <a:t>, 119, 75)  </a:t>
            </a:r>
            <a:r>
              <a:rPr lang="en-US" dirty="0" smtClean="0">
                <a:solidFill>
                  <a:srgbClr val="C00000"/>
                </a:solidFill>
              </a:rPr>
              <a:t>easy</a:t>
            </a:r>
          </a:p>
          <a:p>
            <a:r>
              <a:rPr lang="en-US" dirty="0" smtClean="0"/>
              <a:t>Locate the LMXB pulsar PSR J1123+0038 because it is </a:t>
            </a:r>
            <a:r>
              <a:rPr lang="en-US" dirty="0" err="1" smtClean="0"/>
              <a:t>bistable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C00000"/>
                </a:solidFill>
              </a:rPr>
              <a:t>easy</a:t>
            </a:r>
            <a:r>
              <a:rPr lang="en-US" dirty="0" smtClean="0"/>
              <a:t>     </a:t>
            </a:r>
          </a:p>
          <a:p>
            <a:r>
              <a:rPr lang="en-US" dirty="0" smtClean="0"/>
              <a:t>Discover all pulsars or stars with S &gt; 2.5 </a:t>
            </a:r>
            <a:r>
              <a:rPr lang="en-US" dirty="0" err="1" smtClean="0"/>
              <a:t>mJy</a:t>
            </a:r>
            <a:r>
              <a:rPr lang="en-US" dirty="0" smtClean="0"/>
              <a:t> at 1.4 GHz in the NVSS  </a:t>
            </a:r>
            <a:r>
              <a:rPr lang="en-US" dirty="0" smtClean="0">
                <a:solidFill>
                  <a:srgbClr val="C00000"/>
                </a:solidFill>
              </a:rPr>
              <a:t>hard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81EC8C-2A00-1946-8A0E-8F1DE767836C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lum bright="-64000" contras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t="6529" r="17141" b="4548"/>
          <a:stretch/>
        </p:blipFill>
        <p:spPr>
          <a:xfrm>
            <a:off x="1121623" y="2629272"/>
            <a:ext cx="3511027" cy="35110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4" t="4180" r="27836" b="28992"/>
          <a:stretch/>
        </p:blipFill>
        <p:spPr>
          <a:xfrm>
            <a:off x="4693023" y="2867823"/>
            <a:ext cx="2971801" cy="294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2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frequency: </a:t>
            </a:r>
            <a:br>
              <a:rPr lang="en-US" dirty="0" smtClean="0"/>
            </a:br>
            <a:r>
              <a:rPr lang="en-US" dirty="0" smtClean="0"/>
              <a:t>How much does it matter scientifically?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81EC8C-2A00-1946-8A0E-8F1DE767836C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5" t="23934" r="20778" b="34999"/>
          <a:stretch/>
        </p:blipFill>
        <p:spPr>
          <a:xfrm>
            <a:off x="101834" y="1249082"/>
            <a:ext cx="5699894" cy="4398682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618" y="1535953"/>
            <a:ext cx="3066952" cy="39230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35071" y="5401892"/>
            <a:ext cx="494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4C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25" y="3135407"/>
            <a:ext cx="1621118" cy="2743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384" y="5561134"/>
            <a:ext cx="2084294" cy="34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and using spectral indices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60" y="1694899"/>
            <a:ext cx="3901440" cy="387096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81EC8C-2A00-1946-8A0E-8F1DE767836C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971756" y="5504506"/>
            <a:ext cx="1856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GLEAM internal</a:t>
            </a:r>
            <a:endParaRPr lang="en-US" sz="2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52" b="4452"/>
          <a:stretch/>
        </p:blipFill>
        <p:spPr>
          <a:xfrm>
            <a:off x="457200" y="1554480"/>
            <a:ext cx="3932518" cy="38123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14833" y="5504506"/>
            <a:ext cx="1603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dirty="0" err="1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VLSSr</a:t>
            </a: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/ NVSS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30" y="1124872"/>
            <a:ext cx="2386853" cy="570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889" y="1048364"/>
            <a:ext cx="1712333" cy="5785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822" y="5387120"/>
            <a:ext cx="847528" cy="2331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02" y="5828660"/>
            <a:ext cx="2627781" cy="2433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724" y="5811579"/>
            <a:ext cx="3442564" cy="26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0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87" t="17084" r="26876" b="34154"/>
          <a:stretch/>
        </p:blipFill>
        <p:spPr>
          <a:xfrm>
            <a:off x="5881213" y="981204"/>
            <a:ext cx="1963080" cy="189497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Known and Unknown Pulsars using TGSS/NVSS spectra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 smtClean="0"/>
              <a:t>An image-based approach used in the past to find pulsars (e.g. B1937+21)</a:t>
            </a:r>
          </a:p>
          <a:p>
            <a:r>
              <a:rPr lang="en-US" sz="1800" dirty="0" smtClean="0"/>
              <a:t>Method selects without regard to period, dispersion measure, orbital parameters and interstellar scattering</a:t>
            </a:r>
          </a:p>
          <a:p>
            <a:r>
              <a:rPr lang="en-US" sz="1800" dirty="0" smtClean="0"/>
              <a:t>Measure compactness, spectrum, polarization, and position</a:t>
            </a:r>
          </a:p>
          <a:p>
            <a:r>
              <a:rPr lang="en-US" sz="1800" dirty="0" smtClean="0"/>
              <a:t>Promising candidates searched for pulsations in gamma-rays and/or radio</a:t>
            </a:r>
          </a:p>
          <a:p>
            <a:r>
              <a:rPr lang="en-US" sz="1800" dirty="0" smtClean="0"/>
              <a:t>Hope is to find exotic PSRs missed by traditional pulsation search methods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5807723" y="1189441"/>
            <a:ext cx="20056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TGSS-NVSS  Spectral Index Image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61" b="3261"/>
          <a:stretch/>
        </p:blipFill>
        <p:spPr>
          <a:xfrm>
            <a:off x="4998193" y="2834640"/>
            <a:ext cx="3729119" cy="31111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00587" y="3845925"/>
            <a:ext cx="945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92D050"/>
                </a:solidFill>
              </a:rPr>
              <a:t>0.3%  AGN</a:t>
            </a:r>
          </a:p>
          <a:p>
            <a:pPr algn="ctr"/>
            <a:r>
              <a:rPr lang="en-US" sz="1200" dirty="0" smtClean="0">
                <a:solidFill>
                  <a:srgbClr val="92D050"/>
                </a:solidFill>
              </a:rPr>
              <a:t>α&lt;-1.5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89251" y="3841198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62% PSRs</a:t>
            </a:r>
          </a:p>
          <a:p>
            <a:pPr algn="ctr"/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α&lt;-1.5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24" y="5062386"/>
            <a:ext cx="3879476" cy="37905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261967" y="2056412"/>
            <a:ext cx="1545756" cy="269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49" y="5945832"/>
            <a:ext cx="1377520" cy="27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7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Title 1"/>
          <p:cNvSpPr>
            <a:spLocks noGrp="1"/>
          </p:cNvSpPr>
          <p:nvPr>
            <p:ph type="title"/>
          </p:nvPr>
        </p:nvSpPr>
        <p:spPr>
          <a:xfrm>
            <a:off x="3233280" y="290136"/>
            <a:ext cx="2836190" cy="1143000"/>
          </a:xfrm>
        </p:spPr>
        <p:txBody>
          <a:bodyPr/>
          <a:lstStyle/>
          <a:p>
            <a:r>
              <a:rPr lang="en-US" altLang="en-US" dirty="0" smtClean="0">
                <a:latin typeface="Gill Sans MT" charset="0"/>
                <a:ea typeface="ＭＳ Ｐゴシック" charset="-128"/>
              </a:rPr>
              <a:t>Summary:</a:t>
            </a:r>
            <a:endParaRPr lang="en-US" altLang="en-US" dirty="0">
              <a:latin typeface="Gill Sans MT" charset="0"/>
              <a:ea typeface="ＭＳ Ｐゴシック" charset="-128"/>
            </a:endParaRPr>
          </a:p>
        </p:txBody>
      </p:sp>
      <p:sp>
        <p:nvSpPr>
          <p:cNvPr id="169986" name="Content Placeholder 2"/>
          <p:cNvSpPr>
            <a:spLocks noGrp="1"/>
          </p:cNvSpPr>
          <p:nvPr>
            <p:ph idx="1"/>
          </p:nvPr>
        </p:nvSpPr>
        <p:spPr>
          <a:xfrm>
            <a:off x="765175" y="925108"/>
            <a:ext cx="7772400" cy="4855759"/>
          </a:xfrm>
        </p:spPr>
        <p:txBody>
          <a:bodyPr/>
          <a:lstStyle/>
          <a:p>
            <a:r>
              <a:rPr lang="en-US" altLang="en-US" dirty="0">
                <a:latin typeface="Gill Sans MT" charset="0"/>
                <a:ea typeface="ＭＳ Ｐゴシック" charset="-128"/>
              </a:rPr>
              <a:t>The universe is not a vacuum. Survey parameters (resolution, sensitivity, dynamic range, position accuracy, sky coverage, …) should be matched to source properties (surface brightness, redshift range, angular size, spectral index, sky density, confusion, optical/IR IDs</a:t>
            </a:r>
            <a:r>
              <a:rPr lang="en-US" altLang="en-US" dirty="0" smtClean="0">
                <a:latin typeface="Gill Sans MT" charset="0"/>
                <a:ea typeface="ＭＳ Ｐゴシック" charset="-128"/>
              </a:rPr>
              <a:t>,…).</a:t>
            </a:r>
          </a:p>
          <a:p>
            <a:r>
              <a:rPr lang="en-US" altLang="en-US" dirty="0">
                <a:latin typeface="Gill Sans MT" charset="0"/>
                <a:ea typeface="ＭＳ Ｐゴシック" charset="-128"/>
              </a:rPr>
              <a:t>Discovery = detection + </a:t>
            </a:r>
            <a:r>
              <a:rPr lang="en-US" altLang="en-US" dirty="0" smtClean="0">
                <a:latin typeface="Gill Sans MT" charset="0"/>
                <a:ea typeface="ＭＳ Ｐゴシック" charset="-128"/>
              </a:rPr>
              <a:t>recognition</a:t>
            </a:r>
          </a:p>
          <a:p>
            <a:r>
              <a:rPr lang="en-US" altLang="en-US" dirty="0" smtClean="0">
                <a:latin typeface="Gill Sans MT" charset="0"/>
                <a:ea typeface="ＭＳ Ｐゴシック" charset="-128"/>
              </a:rPr>
              <a:t>Survey frequency is not a strong spectral selector.</a:t>
            </a:r>
          </a:p>
          <a:p>
            <a:r>
              <a:rPr lang="en-US" altLang="en-US" dirty="0" smtClean="0">
                <a:latin typeface="Gill Sans MT" charset="0"/>
                <a:ea typeface="ＭＳ Ｐゴシック" charset="-128"/>
              </a:rPr>
              <a:t>Low- and high-frequency surveys complement each other.</a:t>
            </a:r>
          </a:p>
          <a:p>
            <a:r>
              <a:rPr lang="en-US" altLang="en-US" dirty="0" smtClean="0">
                <a:latin typeface="Gill Sans MT" charset="0"/>
                <a:ea typeface="ＭＳ Ｐゴシック" charset="-128"/>
              </a:rPr>
              <a:t>The </a:t>
            </a:r>
            <a:r>
              <a:rPr lang="en-US" altLang="en-US" dirty="0">
                <a:latin typeface="Gill Sans MT" charset="0"/>
                <a:ea typeface="ＭＳ Ｐゴシック" charset="-128"/>
              </a:rPr>
              <a:t>faster the survey speed, the sooner the survey hits the wall of systematic errors (confusion, </a:t>
            </a:r>
            <a:r>
              <a:rPr lang="en-US" altLang="en-US" dirty="0" smtClean="0">
                <a:latin typeface="Gill Sans MT" charset="0"/>
                <a:ea typeface="ＭＳ Ｐゴシック" charset="-128"/>
              </a:rPr>
              <a:t>dynamic range, primary </a:t>
            </a:r>
            <a:r>
              <a:rPr lang="en-US" altLang="en-US" dirty="0">
                <a:latin typeface="Gill Sans MT" charset="0"/>
                <a:ea typeface="ＭＳ Ｐゴシック" charset="-128"/>
              </a:rPr>
              <a:t>beam </a:t>
            </a:r>
            <a:r>
              <a:rPr lang="en-US" altLang="en-US" dirty="0" smtClean="0">
                <a:latin typeface="Gill Sans MT" charset="0"/>
                <a:ea typeface="ＭＳ Ｐゴシック" charset="-128"/>
              </a:rPr>
              <a:t>errors, clean bias, ionospheric phase errors, …).  </a:t>
            </a:r>
            <a:endParaRPr lang="en-US" altLang="en-US" dirty="0">
              <a:latin typeface="Gill Sans MT" charset="0"/>
              <a:ea typeface="ＭＳ Ｐゴシック" charset="-128"/>
            </a:endParaRPr>
          </a:p>
          <a:p>
            <a:r>
              <a:rPr lang="en-US" altLang="en-US" dirty="0">
                <a:latin typeface="Gill Sans MT" charset="0"/>
                <a:ea typeface="ＭＳ Ｐゴシック" charset="-128"/>
              </a:rPr>
              <a:t>Systematic errors </a:t>
            </a:r>
            <a:r>
              <a:rPr lang="en-US" altLang="en-US" dirty="0" smtClean="0">
                <a:latin typeface="Gill Sans MT" charset="0"/>
                <a:ea typeface="ＭＳ Ｐゴシック" charset="-128"/>
              </a:rPr>
              <a:t>dominate</a:t>
            </a:r>
            <a:r>
              <a:rPr lang="en-US" altLang="en-US" dirty="0">
                <a:latin typeface="Gill Sans MT" charset="0"/>
                <a:ea typeface="ＭＳ Ｐゴシック" charset="-128"/>
              </a:rPr>
              <a:t>, </a:t>
            </a:r>
            <a:r>
              <a:rPr lang="en-US" altLang="en-US" dirty="0" smtClean="0">
                <a:latin typeface="Gill Sans MT" charset="0"/>
                <a:ea typeface="ＭＳ Ｐゴシック" charset="-128"/>
              </a:rPr>
              <a:t>especially at low frequencies, so </a:t>
            </a:r>
            <a:r>
              <a:rPr lang="en-US" altLang="en-US" dirty="0">
                <a:latin typeface="Gill Sans MT" charset="0"/>
                <a:ea typeface="ＭＳ Ｐゴシック" charset="-128"/>
              </a:rPr>
              <a:t>quality is needed </a:t>
            </a:r>
            <a:r>
              <a:rPr lang="en-US" altLang="en-US" dirty="0" smtClean="0">
                <a:latin typeface="Gill Sans MT" charset="0"/>
                <a:ea typeface="ＭＳ Ｐゴシック" charset="-128"/>
              </a:rPr>
              <a:t>to exploit quantity</a:t>
            </a:r>
            <a:r>
              <a:rPr lang="en-US" altLang="en-US" dirty="0">
                <a:latin typeface="Gill Sans MT" charset="0"/>
                <a:ea typeface="ＭＳ Ｐゴシック" charset="-128"/>
              </a:rPr>
              <a:t> </a:t>
            </a:r>
            <a:r>
              <a:rPr lang="en-US" altLang="en-US" dirty="0" smtClean="0">
                <a:latin typeface="Gill Sans MT" charset="0"/>
                <a:ea typeface="ＭＳ Ｐゴシック" charset="-128"/>
              </a:rPr>
              <a:t>(be sure to get ground truth on clean bias, ionospheric calibration source suppression, </a:t>
            </a:r>
            <a:r>
              <a:rPr lang="is-IS" altLang="en-US" smtClean="0">
                <a:latin typeface="Gill Sans MT" charset="0"/>
                <a:ea typeface="ＭＳ Ｐゴシック" charset="-128"/>
              </a:rPr>
              <a:t>…</a:t>
            </a:r>
            <a:r>
              <a:rPr lang="en-US" altLang="en-US" smtClean="0">
                <a:latin typeface="Gill Sans MT" charset="0"/>
                <a:ea typeface="ＭＳ Ｐゴシック" charset="-128"/>
              </a:rPr>
              <a:t>)</a:t>
            </a:r>
            <a:endParaRPr lang="en-US" altLang="en-US" dirty="0" smtClean="0">
              <a:latin typeface="Gill Sans MT" charset="0"/>
              <a:ea typeface="ＭＳ Ｐゴシック" charset="-128"/>
            </a:endParaRPr>
          </a:p>
          <a:p>
            <a:r>
              <a:rPr lang="en-US" altLang="en-US" dirty="0" smtClean="0">
                <a:latin typeface="Gill Sans MT" charset="0"/>
                <a:ea typeface="ＭＳ Ｐゴシック" charset="-128"/>
              </a:rPr>
              <a:t>Survey science = survey quality  X  number of scientists who use it</a:t>
            </a:r>
          </a:p>
          <a:p>
            <a:endParaRPr lang="en-US" altLang="en-US" dirty="0" smtClean="0">
              <a:latin typeface="Gill Sans MT" charset="0"/>
              <a:ea typeface="ＭＳ Ｐゴシック" charset="-128"/>
            </a:endParaRPr>
          </a:p>
          <a:p>
            <a:endParaRPr lang="en-US" altLang="en-US" dirty="0">
              <a:latin typeface="Gill Sans MT" charset="0"/>
              <a:ea typeface="ＭＳ Ｐゴシック" charset="-128"/>
            </a:endParaRPr>
          </a:p>
          <a:p>
            <a:endParaRPr lang="en-US" altLang="en-US" dirty="0">
              <a:latin typeface="Gill Sans MT" charset="0"/>
              <a:ea typeface="ＭＳ Ｐゴシック" charset="-128"/>
            </a:endParaRPr>
          </a:p>
          <a:p>
            <a:endParaRPr lang="en-US" altLang="en-US" dirty="0">
              <a:latin typeface="Gill Sans MT" charset="0"/>
              <a:ea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16998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0739D7F-6D6F-0C4B-9BC8-D0F4B5B8F1E0}" type="slidenum">
              <a:rPr lang="en-US" altLang="en-US" sz="1200">
                <a:solidFill>
                  <a:srgbClr val="000099"/>
                </a:solidFill>
                <a:latin typeface="Gill Sans MT" charset="0"/>
              </a:rPr>
              <a:pPr eaLnBrk="1" hangingPunct="1"/>
              <a:t>14</a:t>
            </a:fld>
            <a:endParaRPr lang="en-US" altLang="en-US" sz="1200">
              <a:solidFill>
                <a:srgbClr val="000099"/>
              </a:solidFill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5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88CD835-2FEB-304A-83E3-06B2DC0F4B2D}" type="slidenum">
              <a:rPr lang="en-US" altLang="en-US" sz="1200">
                <a:solidFill>
                  <a:srgbClr val="000099"/>
                </a:solidFill>
                <a:latin typeface="Gill Sans" charset="0"/>
              </a:rPr>
              <a:pPr eaLnBrk="1" hangingPunct="1"/>
              <a:t>15</a:t>
            </a:fld>
            <a:endParaRPr lang="en-US" altLang="en-US" sz="1200">
              <a:solidFill>
                <a:srgbClr val="000099"/>
              </a:solidFill>
              <a:latin typeface="Gill Sans" charset="0"/>
            </a:endParaRPr>
          </a:p>
        </p:txBody>
      </p:sp>
      <p:sp>
        <p:nvSpPr>
          <p:cNvPr id="204802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0099"/>
                </a:solidFill>
                <a:latin typeface="Gill Sans" charset="0"/>
              </a:rPr>
              <a:t>Science at Low Frequencies III.  2016 Dec 7</a:t>
            </a:r>
            <a:endParaRPr lang="en-US" altLang="en-US" sz="1200">
              <a:solidFill>
                <a:srgbClr val="000099"/>
              </a:solidFill>
              <a:latin typeface="Gill Sans" charset="0"/>
            </a:endParaRPr>
          </a:p>
        </p:txBody>
      </p:sp>
      <p:pic>
        <p:nvPicPr>
          <p:cNvPr id="204803" name="Picture 1" descr="nrao_logo_pm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7650"/>
            <a:ext cx="3151188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04" name="TextBox 2"/>
          <p:cNvSpPr txBox="1">
            <a:spLocks noChangeArrowheads="1"/>
          </p:cNvSpPr>
          <p:nvPr/>
        </p:nvSpPr>
        <p:spPr bwMode="auto">
          <a:xfrm>
            <a:off x="0" y="4519613"/>
            <a:ext cx="914400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1600">
                <a:solidFill>
                  <a:srgbClr val="000099"/>
                </a:solidFill>
                <a:latin typeface="Gill Sans MT" charset="0"/>
              </a:rPr>
              <a:t>The National Radio Astronomy Observatory is a facility of the National Science Foundation</a:t>
            </a:r>
            <a:br>
              <a:rPr lang="en-US" altLang="en-US" sz="1600">
                <a:solidFill>
                  <a:srgbClr val="000099"/>
                </a:solidFill>
                <a:latin typeface="Gill Sans MT" charset="0"/>
              </a:rPr>
            </a:br>
            <a:r>
              <a:rPr lang="en-US" altLang="en-US" sz="1600">
                <a:solidFill>
                  <a:srgbClr val="000099"/>
                </a:solidFill>
                <a:latin typeface="Gill Sans MT" charset="0"/>
              </a:rPr>
              <a:t>operated under cooperative agreement by Associated Universities, Inc.</a:t>
            </a:r>
          </a:p>
          <a:p>
            <a:pPr algn="ctr">
              <a:spcBef>
                <a:spcPct val="20000"/>
              </a:spcBef>
            </a:pPr>
            <a:endParaRPr lang="en-US" altLang="en-US" sz="1600">
              <a:solidFill>
                <a:srgbClr val="000099"/>
              </a:solidFill>
              <a:latin typeface="Gill Sans MT" charset="0"/>
            </a:endParaRPr>
          </a:p>
          <a:p>
            <a:pPr algn="ctr">
              <a:spcBef>
                <a:spcPct val="20000"/>
              </a:spcBef>
            </a:pPr>
            <a:r>
              <a:rPr lang="en-US" altLang="en-US" sz="1600">
                <a:solidFill>
                  <a:srgbClr val="000099"/>
                </a:solidFill>
                <a:latin typeface="Gill Sans MT" charset="0"/>
              </a:rPr>
              <a:t>www.nrao.edu  •  science.nrao.edu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81EC8C-2A00-1946-8A0E-8F1DE767836C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24" y="1307353"/>
            <a:ext cx="4676931" cy="2743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3001" y="4003122"/>
            <a:ext cx="30509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TGSS = black stars</a:t>
            </a:r>
          </a:p>
          <a:p>
            <a:r>
              <a:rPr lang="en-US" sz="1800" dirty="0"/>
              <a:t>7C = blue and green dots</a:t>
            </a:r>
          </a:p>
          <a:p>
            <a:r>
              <a:rPr lang="en-US" sz="1800" dirty="0"/>
              <a:t>Deep fields = red, black, </a:t>
            </a:r>
          </a:p>
          <a:p>
            <a:r>
              <a:rPr lang="en-US" sz="1800" dirty="0"/>
              <a:t>yellow, </a:t>
            </a:r>
            <a:r>
              <a:rPr lang="en-US" sz="1800" dirty="0" smtClean="0"/>
              <a:t>magenta</a:t>
            </a:r>
            <a:r>
              <a:rPr lang="en-US" sz="1800" dirty="0"/>
              <a:t>, grey dots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630" y="1485803"/>
            <a:ext cx="3292856" cy="306033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4546134"/>
            <a:ext cx="1127234" cy="27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052" y="4825534"/>
            <a:ext cx="2002530" cy="2150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164" y="5064440"/>
            <a:ext cx="3723501" cy="27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66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8" t="8910" r="14454" b="45689"/>
          <a:stretch/>
        </p:blipFill>
        <p:spPr>
          <a:xfrm>
            <a:off x="764988" y="95344"/>
            <a:ext cx="7921812" cy="586801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81EC8C-2A00-1946-8A0E-8F1DE767836C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941" y="4932857"/>
            <a:ext cx="1320802" cy="3750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761" y="5844990"/>
            <a:ext cx="1581362" cy="34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22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Gill Sans MT" charset="0"/>
              <a:ea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137219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4B481EE-7475-E044-A9B8-CF8BF928E52B}" type="slidenum">
              <a:rPr lang="en-US" altLang="en-US" sz="1200">
                <a:solidFill>
                  <a:srgbClr val="000099"/>
                </a:solidFill>
                <a:latin typeface="Gill Sans MT" charset="0"/>
              </a:rPr>
              <a:pPr eaLnBrk="1" hangingPunct="1"/>
              <a:t>18</a:t>
            </a:fld>
            <a:endParaRPr lang="en-US" altLang="en-US" sz="120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137220" name="Content Placeholder 5" descr="f13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" t="10045" r="15240" b="45988"/>
          <a:stretch>
            <a:fillRect/>
          </a:stretch>
        </p:blipFill>
        <p:spPr>
          <a:xfrm>
            <a:off x="3544888" y="274638"/>
            <a:ext cx="4797425" cy="3541712"/>
          </a:xfrm>
        </p:spPr>
      </p:pic>
      <p:pic>
        <p:nvPicPr>
          <p:cNvPr id="137221" name="Picture 6" descr="f14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1" t="9380" r="15445" b="66623"/>
          <a:stretch>
            <a:fillRect/>
          </a:stretch>
        </p:blipFill>
        <p:spPr bwMode="auto">
          <a:xfrm>
            <a:off x="3709988" y="3816350"/>
            <a:ext cx="46323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2" name="TextBox 1"/>
          <p:cNvSpPr txBox="1">
            <a:spLocks noChangeArrowheads="1"/>
          </p:cNvSpPr>
          <p:nvPr/>
        </p:nvSpPr>
        <p:spPr bwMode="auto">
          <a:xfrm>
            <a:off x="125413" y="3930650"/>
            <a:ext cx="3584575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000">
                <a:solidFill>
                  <a:srgbClr val="000099"/>
                </a:solidFill>
                <a:latin typeface="Gill Sans MT" charset="0"/>
              </a:rPr>
              <a:t>Data points and box: 160 </a:t>
            </a:r>
            <a:r>
              <a:rPr lang="en-US" altLang="en-US" sz="2000">
                <a:solidFill>
                  <a:srgbClr val="000099"/>
                </a:solidFill>
                <a:latin typeface="Lucida Grande" charset="0"/>
              </a:rPr>
              <a:t>μ</a:t>
            </a:r>
            <a:r>
              <a:rPr lang="en-US" altLang="en-US" sz="2000">
                <a:solidFill>
                  <a:srgbClr val="000099"/>
                </a:solidFill>
                <a:latin typeface="Gill Sans MT" charset="0"/>
              </a:rPr>
              <a:t>m</a:t>
            </a:r>
          </a:p>
          <a:p>
            <a:pPr>
              <a:spcBef>
                <a:spcPct val="20000"/>
              </a:spcBef>
            </a:pPr>
            <a:r>
              <a:rPr lang="en-US" altLang="en-US" sz="2000">
                <a:solidFill>
                  <a:srgbClr val="000099"/>
                </a:solidFill>
                <a:latin typeface="Gill Sans MT" charset="0"/>
              </a:rPr>
              <a:t>Herschel counts converted to</a:t>
            </a:r>
          </a:p>
          <a:p>
            <a:pPr>
              <a:spcBef>
                <a:spcPct val="20000"/>
              </a:spcBef>
            </a:pPr>
            <a:r>
              <a:rPr lang="en-US" altLang="en-US" sz="2000">
                <a:solidFill>
                  <a:srgbClr val="000099"/>
                </a:solidFill>
                <a:latin typeface="Gill Sans MT" charset="0"/>
              </a:rPr>
              <a:t>1.4 GHz by the FIR/radio ratio</a:t>
            </a:r>
          </a:p>
          <a:p>
            <a:pPr>
              <a:spcBef>
                <a:spcPct val="20000"/>
              </a:spcBef>
            </a:pPr>
            <a:r>
              <a:rPr lang="en-US" altLang="en-US" sz="2000">
                <a:solidFill>
                  <a:srgbClr val="000099"/>
                </a:solidFill>
                <a:latin typeface="Gill Sans MT" charset="0"/>
              </a:rPr>
              <a:t>q = log(S</a:t>
            </a:r>
            <a:r>
              <a:rPr lang="en-US" altLang="en-US" sz="2000" baseline="-25000">
                <a:solidFill>
                  <a:srgbClr val="000099"/>
                </a:solidFill>
                <a:latin typeface="Gill Sans MT" charset="0"/>
              </a:rPr>
              <a:t>160 </a:t>
            </a:r>
            <a:r>
              <a:rPr lang="en-US" altLang="en-US" sz="2000" baseline="-25000">
                <a:solidFill>
                  <a:srgbClr val="000099"/>
                </a:solidFill>
                <a:latin typeface="Lucida Grande" charset="0"/>
              </a:rPr>
              <a:t>μ</a:t>
            </a:r>
            <a:r>
              <a:rPr lang="en-US" altLang="en-US" sz="2000" baseline="-25000">
                <a:solidFill>
                  <a:srgbClr val="000099"/>
                </a:solidFill>
                <a:latin typeface="Gill Sans MT" charset="0"/>
              </a:rPr>
              <a:t>m</a:t>
            </a:r>
            <a:r>
              <a:rPr lang="en-US" altLang="en-US" sz="2000">
                <a:solidFill>
                  <a:srgbClr val="000099"/>
                </a:solidFill>
                <a:latin typeface="Gill Sans MT" charset="0"/>
              </a:rPr>
              <a:t>)/log(S</a:t>
            </a:r>
            <a:r>
              <a:rPr lang="en-US" altLang="en-US" sz="2000" baseline="-25000">
                <a:solidFill>
                  <a:srgbClr val="000099"/>
                </a:solidFill>
                <a:latin typeface="Gill Sans MT" charset="0"/>
              </a:rPr>
              <a:t>1.4 GHz</a:t>
            </a:r>
            <a:r>
              <a:rPr lang="en-US" altLang="en-US" sz="2000">
                <a:solidFill>
                  <a:srgbClr val="000099"/>
                </a:solidFill>
                <a:latin typeface="Gill Sans MT" charset="0"/>
              </a:rPr>
              <a:t>) = 2.5</a:t>
            </a:r>
          </a:p>
          <a:p>
            <a:pPr>
              <a:spcBef>
                <a:spcPct val="20000"/>
              </a:spcBef>
            </a:pPr>
            <a:endParaRPr lang="en-US" altLang="en-US" sz="200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137223" name="TextBox 2"/>
          <p:cNvSpPr txBox="1">
            <a:spLocks noChangeArrowheads="1"/>
          </p:cNvSpPr>
          <p:nvPr/>
        </p:nvSpPr>
        <p:spPr bwMode="auto">
          <a:xfrm>
            <a:off x="246063" y="2316163"/>
            <a:ext cx="2878137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000">
                <a:solidFill>
                  <a:srgbClr val="000099"/>
                </a:solidFill>
                <a:latin typeface="Gill Sans MT" charset="0"/>
              </a:rPr>
              <a:t>96% of the radio source</a:t>
            </a:r>
          </a:p>
          <a:p>
            <a:pPr>
              <a:spcBef>
                <a:spcPct val="20000"/>
              </a:spcBef>
            </a:pPr>
            <a:r>
              <a:rPr lang="en-US" altLang="en-US" sz="2000">
                <a:solidFill>
                  <a:srgbClr val="000099"/>
                </a:solidFill>
                <a:latin typeface="Gill Sans MT" charset="0"/>
              </a:rPr>
              <a:t>background is resolved by</a:t>
            </a:r>
          </a:p>
          <a:p>
            <a:pPr>
              <a:spcBef>
                <a:spcPct val="20000"/>
              </a:spcBef>
            </a:pPr>
            <a:r>
              <a:rPr lang="en-US" altLang="en-US" sz="2000">
                <a:solidFill>
                  <a:srgbClr val="000099"/>
                </a:solidFill>
                <a:latin typeface="Gill Sans MT" charset="0"/>
              </a:rPr>
              <a:t>S</a:t>
            </a:r>
            <a:r>
              <a:rPr lang="en-US" altLang="en-US" sz="2000" baseline="-25000">
                <a:solidFill>
                  <a:srgbClr val="000099"/>
                </a:solidFill>
                <a:latin typeface="Gill Sans MT" charset="0"/>
              </a:rPr>
              <a:t>1.4 GHz </a:t>
            </a:r>
            <a:r>
              <a:rPr lang="en-US" altLang="en-US" sz="2000">
                <a:solidFill>
                  <a:srgbClr val="000099"/>
                </a:solidFill>
                <a:latin typeface="Gill Sans MT" charset="0"/>
              </a:rPr>
              <a:t>~ 1.7</a:t>
            </a:r>
            <a:r>
              <a:rPr lang="en-US" altLang="en-US" sz="2000">
                <a:solidFill>
                  <a:srgbClr val="000099"/>
                </a:solidFill>
                <a:latin typeface="Lucida Grande" charset="0"/>
              </a:rPr>
              <a:t> μJy</a:t>
            </a:r>
            <a:endParaRPr lang="en-US" altLang="en-US" sz="2000">
              <a:solidFill>
                <a:srgbClr val="000099"/>
              </a:solidFill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84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3" t="9137" r="14454" b="65665"/>
          <a:stretch/>
        </p:blipFill>
        <p:spPr>
          <a:xfrm>
            <a:off x="1186571" y="32184"/>
            <a:ext cx="6770857" cy="286948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81EC8C-2A00-1946-8A0E-8F1DE767836C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9" b="12274"/>
          <a:stretch/>
        </p:blipFill>
        <p:spPr>
          <a:xfrm>
            <a:off x="1772679" y="2901667"/>
            <a:ext cx="5310977" cy="3017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925" y="5916639"/>
            <a:ext cx="1400484" cy="22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31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>
                <a:latin typeface="Gill Sans MT" charset="0"/>
                <a:ea typeface="ＭＳ Ｐゴシック" charset="-128"/>
              </a:rPr>
              <a:t>    Why make radio surveys?</a:t>
            </a:r>
            <a:endParaRPr lang="en-US" altLang="en-US" dirty="0">
              <a:latin typeface="Gill Sans MT" charset="0"/>
              <a:ea typeface="ＭＳ Ｐゴシック" charset="-128"/>
            </a:endParaRPr>
          </a:p>
        </p:txBody>
      </p:sp>
      <p:sp>
        <p:nvSpPr>
          <p:cNvPr id="193538" name="Rectangle 7"/>
          <p:cNvSpPr>
            <a:spLocks noGrp="1"/>
          </p:cNvSpPr>
          <p:nvPr>
            <p:ph type="body" idx="4294967295"/>
          </p:nvPr>
        </p:nvSpPr>
        <p:spPr>
          <a:xfrm>
            <a:off x="525952" y="1194563"/>
            <a:ext cx="7649404" cy="4525963"/>
          </a:xfrm>
        </p:spPr>
        <p:txBody>
          <a:bodyPr/>
          <a:lstStyle/>
          <a:p>
            <a:r>
              <a:rPr lang="en-US" altLang="en-US" dirty="0" smtClean="0">
                <a:latin typeface="Gill Sans MT" charset="0"/>
                <a:ea typeface="ＭＳ Ｐゴシック" charset="-128"/>
              </a:rPr>
              <a:t>Detect most sources in flux-limited populations</a:t>
            </a:r>
          </a:p>
          <a:p>
            <a:r>
              <a:rPr lang="en-US" altLang="en-US" dirty="0">
                <a:latin typeface="Gill Sans MT" charset="0"/>
                <a:ea typeface="ＭＳ Ｐゴシック" charset="-128"/>
              </a:rPr>
              <a:t>Discover (detect and recognize) new source types and </a:t>
            </a:r>
            <a:r>
              <a:rPr lang="en-US" altLang="en-US" dirty="0" smtClean="0">
                <a:latin typeface="Gill Sans MT" charset="0"/>
                <a:ea typeface="ＭＳ Ｐゴシック" charset="-128"/>
              </a:rPr>
              <a:t>phenomena</a:t>
            </a:r>
          </a:p>
          <a:p>
            <a:r>
              <a:rPr lang="en-US" altLang="en-US" dirty="0" smtClean="0">
                <a:latin typeface="Gill Sans MT" charset="0"/>
                <a:ea typeface="ＭＳ Ｐゴシック" charset="-128"/>
              </a:rPr>
              <a:t>Characterize source populations:</a:t>
            </a:r>
          </a:p>
          <a:p>
            <a:pPr marL="0" indent="0">
              <a:buNone/>
            </a:pPr>
            <a:r>
              <a:rPr lang="en-US" altLang="en-US" dirty="0" smtClean="0">
                <a:latin typeface="Gill Sans MT" charset="0"/>
                <a:ea typeface="ＭＳ Ｐゴシック" charset="-128"/>
              </a:rPr>
              <a:t>          </a:t>
            </a:r>
            <a:r>
              <a:rPr lang="en-US" altLang="en-US" dirty="0" err="1" smtClean="0">
                <a:latin typeface="Gill Sans MT" charset="0"/>
                <a:ea typeface="ＭＳ Ｐゴシック" charset="-128"/>
              </a:rPr>
              <a:t>Multiwavelength</a:t>
            </a:r>
            <a:r>
              <a:rPr lang="en-US" altLang="en-US" dirty="0" smtClean="0">
                <a:latin typeface="Gill Sans MT" charset="0"/>
                <a:ea typeface="ＭＳ Ｐゴシック" charset="-128"/>
              </a:rPr>
              <a:t> cross-identifications, redshifts, SEDs</a:t>
            </a:r>
          </a:p>
          <a:p>
            <a:pPr marL="0" indent="0">
              <a:buNone/>
            </a:pPr>
            <a:r>
              <a:rPr lang="en-US" altLang="en-US" dirty="0" smtClean="0">
                <a:latin typeface="Gill Sans MT" charset="0"/>
                <a:ea typeface="ＭＳ Ｐゴシック" charset="-128"/>
              </a:rPr>
              <a:t>          Classify (AGNs, star-forming galaxies, cluster relics, pulsars, </a:t>
            </a:r>
            <a:r>
              <a:rPr lang="is-IS" altLang="en-US" dirty="0" smtClean="0">
                <a:latin typeface="Gill Sans MT" charset="0"/>
                <a:ea typeface="ＭＳ Ｐゴシック" charset="-128"/>
              </a:rPr>
              <a:t>…)</a:t>
            </a:r>
            <a:endParaRPr lang="en-US" altLang="en-US" dirty="0" smtClean="0">
              <a:latin typeface="Gill Sans MT" charset="0"/>
              <a:ea typeface="ＭＳ Ｐゴシック" charset="-128"/>
            </a:endParaRPr>
          </a:p>
          <a:p>
            <a:pPr marL="0" indent="0">
              <a:buNone/>
            </a:pPr>
            <a:r>
              <a:rPr lang="en-US" altLang="en-US" dirty="0" smtClean="0">
                <a:latin typeface="Gill Sans MT" charset="0"/>
                <a:ea typeface="ＭＳ Ｐゴシック" charset="-128"/>
              </a:rPr>
              <a:t>          Radio spectrum, polarization, angular size, variability, transients, </a:t>
            </a:r>
            <a:r>
              <a:rPr lang="is-IS" altLang="en-US" dirty="0" smtClean="0">
                <a:latin typeface="Gill Sans MT" charset="0"/>
                <a:ea typeface="ＭＳ Ｐゴシック" charset="-128"/>
              </a:rPr>
              <a:t>…</a:t>
            </a:r>
          </a:p>
          <a:p>
            <a:pPr marL="0" indent="0">
              <a:buNone/>
            </a:pPr>
            <a:r>
              <a:rPr lang="is-IS" altLang="en-US" dirty="0">
                <a:latin typeface="Gill Sans MT" charset="0"/>
                <a:ea typeface="ＭＳ Ｐゴシック" charset="-128"/>
              </a:rPr>
              <a:t> </a:t>
            </a:r>
            <a:r>
              <a:rPr lang="is-IS" altLang="en-US" dirty="0" smtClean="0">
                <a:latin typeface="Gill Sans MT" charset="0"/>
                <a:ea typeface="ＭＳ Ｐゴシック" charset="-128"/>
              </a:rPr>
              <a:t>         Statistical properties (luminosity functions, size distributions, </a:t>
            </a:r>
          </a:p>
          <a:p>
            <a:pPr marL="0" indent="0">
              <a:buNone/>
            </a:pPr>
            <a:r>
              <a:rPr lang="is-IS" altLang="en-US" dirty="0">
                <a:latin typeface="Gill Sans MT" charset="0"/>
                <a:ea typeface="ＭＳ Ｐゴシック" charset="-128"/>
              </a:rPr>
              <a:t> </a:t>
            </a:r>
            <a:r>
              <a:rPr lang="is-IS" altLang="en-US" dirty="0" smtClean="0">
                <a:latin typeface="Gill Sans MT" charset="0"/>
                <a:ea typeface="ＭＳ Ｐゴシック" charset="-128"/>
              </a:rPr>
              <a:t>              evolution of AGNs and star formation, ...</a:t>
            </a:r>
          </a:p>
          <a:p>
            <a:r>
              <a:rPr lang="is-IS" altLang="en-US" dirty="0" smtClean="0">
                <a:latin typeface="Gill Sans MT" charset="0"/>
                <a:ea typeface="ＭＳ Ｐゴシック" charset="-128"/>
              </a:rPr>
              <a:t>Statistical cosmology: BAOs, weak lensing, EOR</a:t>
            </a:r>
          </a:p>
          <a:p>
            <a:r>
              <a:rPr lang="en-US" altLang="en-US" dirty="0" smtClean="0">
                <a:latin typeface="Gill Sans MT" charset="0"/>
                <a:ea typeface="ＭＳ Ｐゴシック" charset="-128"/>
              </a:rPr>
              <a:t>Study foregrounds (Galactic magnetic fields, cluster magnetic fields)</a:t>
            </a:r>
          </a:p>
          <a:p>
            <a:r>
              <a:rPr lang="en-US" altLang="en-US" dirty="0" smtClean="0">
                <a:latin typeface="Gill Sans MT" charset="0"/>
                <a:ea typeface="ＭＳ Ｐゴシック" charset="-128"/>
              </a:rPr>
              <a:t>Remove </a:t>
            </a:r>
            <a:r>
              <a:rPr lang="en-US" altLang="en-US" dirty="0">
                <a:latin typeface="Gill Sans MT" charset="0"/>
                <a:ea typeface="ＭＳ Ｐゴシック" charset="-128"/>
              </a:rPr>
              <a:t>foregrounds </a:t>
            </a:r>
            <a:r>
              <a:rPr lang="en-US" altLang="en-US" dirty="0" smtClean="0">
                <a:latin typeface="Gill Sans MT" charset="0"/>
                <a:ea typeface="ＭＳ Ｐゴシック" charset="-128"/>
              </a:rPr>
              <a:t>(from EOR, CMB)</a:t>
            </a:r>
          </a:p>
          <a:p>
            <a:r>
              <a:rPr lang="en-US" altLang="en-US" dirty="0" smtClean="0">
                <a:latin typeface="Gill Sans MT" charset="0"/>
                <a:ea typeface="ＭＳ Ｐゴシック" charset="-128"/>
              </a:rPr>
              <a:t>Produce reference sky images and catalogs for others to use</a:t>
            </a:r>
            <a:endParaRPr lang="en-US" altLang="en-US" dirty="0">
              <a:latin typeface="Gill Sans MT" charset="0"/>
              <a:ea typeface="ＭＳ Ｐゴシック" charset="-128"/>
            </a:endParaRPr>
          </a:p>
          <a:p>
            <a:endParaRPr lang="en-US" altLang="en-US" dirty="0">
              <a:latin typeface="Gill Sans MT" charset="0"/>
              <a:ea typeface="ＭＳ Ｐゴシック" charset="-128"/>
            </a:endParaRPr>
          </a:p>
        </p:txBody>
      </p:sp>
      <p:sp>
        <p:nvSpPr>
          <p:cNvPr id="193539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0099"/>
                </a:solidFill>
                <a:latin typeface="Gill Sans" charset="0"/>
              </a:rPr>
              <a:t>Science at Low Frequencies III.  2016 Dec 7</a:t>
            </a:r>
            <a:endParaRPr lang="en-US" altLang="en-US" sz="1200">
              <a:solidFill>
                <a:srgbClr val="000099"/>
              </a:solidFill>
              <a:latin typeface="Gill Sans" charset="0"/>
            </a:endParaRPr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2DE26EB-53E5-BC48-AD49-F5E66C87BCFE}" type="slidenum">
              <a:rPr lang="en-US" altLang="en-US" sz="1200">
                <a:solidFill>
                  <a:srgbClr val="000099"/>
                </a:solidFill>
                <a:latin typeface="Gill Sans" charset="0"/>
              </a:rPr>
              <a:pPr eaLnBrk="1" hangingPunct="1"/>
              <a:t>2</a:t>
            </a:fld>
            <a:endParaRPr lang="en-US" altLang="en-US" sz="1200">
              <a:solidFill>
                <a:srgbClr val="000099"/>
              </a:solidFill>
              <a:latin typeface="Gill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‘‘Classical’’ confusion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4" t="36346" r="18728" b="34338"/>
          <a:stretch/>
        </p:blipFill>
        <p:spPr>
          <a:xfrm>
            <a:off x="1529089" y="2037976"/>
            <a:ext cx="5956520" cy="336475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81EC8C-2A00-1946-8A0E-8F1DE767836C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615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Case of the Steep Spectrum Pulsars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5"/>
              <p:cNvSpPr txBox="1">
                <a:spLocks/>
              </p:cNvSpPr>
              <p:nvPr/>
            </p:nvSpPr>
            <p:spPr bwMode="auto">
              <a:xfrm>
                <a:off x="1075159" y="4664989"/>
                <a:ext cx="8229600" cy="1586181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 kern="1200">
                    <a:solidFill>
                      <a:srgbClr val="000099"/>
                    </a:solidFill>
                    <a:latin typeface="Gill Sans MT" charset="0"/>
                    <a:ea typeface="ＭＳ Ｐゴシック" pitchFamily="48" charset="-128"/>
                    <a:cs typeface="ＭＳ Ｐゴシック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rgbClr val="000099"/>
                    </a:solidFill>
                    <a:latin typeface="Gill Sans MT" charset="0"/>
                    <a:ea typeface="ＭＳ Ｐゴシック" charset="0"/>
                    <a:cs typeface="Gill San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 kern="1200">
                    <a:solidFill>
                      <a:srgbClr val="000099"/>
                    </a:solidFill>
                    <a:latin typeface="Gill Sans MT" charset="0"/>
                    <a:ea typeface="Gill Sans" charset="0"/>
                    <a:cs typeface="Gill San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800" kern="1200">
                    <a:solidFill>
                      <a:srgbClr val="000099"/>
                    </a:solidFill>
                    <a:latin typeface="Gill Sans MT" charset="0"/>
                    <a:ea typeface="Gill Sans" charset="0"/>
                    <a:cs typeface="Gill San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800" kern="1200">
                    <a:solidFill>
                      <a:srgbClr val="000099"/>
                    </a:solidFill>
                    <a:latin typeface="Gill Sans MT" charset="0"/>
                    <a:ea typeface="Gill Sans" charset="0"/>
                    <a:cs typeface="Gill San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TGSS sample is biased toward steeper spectral indices (as expected)</a:t>
                </a:r>
              </a:p>
              <a:p>
                <a:r>
                  <a:rPr lang="en-US" dirty="0"/>
                  <a:t>S</a:t>
                </a:r>
                <a:r>
                  <a:rPr lang="en-US" dirty="0" smtClean="0"/>
                  <a:t>teep spectrum PSRs are gamma-ray emitting MSPs (i.e.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∝</m:t>
                    </m:r>
                    <m:r>
                      <a:rPr lang="hr-HR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−2.5) 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MSPs and normal pulsars show no such tends in larger samples</a:t>
                </a:r>
              </a:p>
              <a:p>
                <a:r>
                  <a:rPr lang="en-US" dirty="0" smtClean="0"/>
                  <a:t>What is going on here?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7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159" y="4664989"/>
                <a:ext cx="8229600" cy="1586181"/>
              </a:xfrm>
              <a:prstGeom prst="rect">
                <a:avLst/>
              </a:prstGeom>
              <a:blipFill rotWithShape="0">
                <a:blip r:embed="rId3"/>
                <a:stretch>
                  <a:fillRect l="-667" t="-1923" b="-1154"/>
                </a:stretch>
              </a:blipFill>
              <a:ln>
                <a:noFill/>
              </a:ln>
              <a:extLst>
                <a:ext uri="{FAA26D3D-D897-4be2-8F04-BA451C77F1D7}">
                  <ma14:placeholderFlag xmlns:ma14="http://schemas.microsoft.com/office/mac/drawingml/2011/main" val="1"/>
                </a:ex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 rot="16200000">
            <a:off x="6769637" y="1501615"/>
            <a:ext cx="4334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F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rail et al (2016)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72" y="1051878"/>
            <a:ext cx="4352637" cy="344728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2559" y="1051878"/>
            <a:ext cx="4363656" cy="3447288"/>
          </a:xfrm>
        </p:spPr>
      </p:pic>
      <p:sp>
        <p:nvSpPr>
          <p:cNvPr id="9" name="TextBox 8"/>
          <p:cNvSpPr txBox="1"/>
          <p:nvPr/>
        </p:nvSpPr>
        <p:spPr>
          <a:xfrm>
            <a:off x="2747040" y="1224616"/>
            <a:ext cx="118333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All PSRs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TGSS PSRs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618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312" y="219116"/>
            <a:ext cx="6655176" cy="595150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626" y="1090003"/>
            <a:ext cx="4037744" cy="4726405"/>
          </a:xfrm>
        </p:spPr>
        <p:txBody>
          <a:bodyPr/>
          <a:lstStyle/>
          <a:p>
            <a:r>
              <a:rPr lang="en-US" dirty="0" smtClean="0"/>
              <a:t>The universe is</a:t>
            </a:r>
            <a:br>
              <a:rPr lang="en-US" dirty="0" smtClean="0"/>
            </a:br>
            <a:r>
              <a:rPr lang="en-US" dirty="0" smtClean="0"/>
              <a:t>not empty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Most sources</a:t>
            </a:r>
            <a:br>
              <a:rPr lang="en-US" dirty="0" smtClean="0"/>
            </a:br>
            <a:r>
              <a:rPr lang="en-US" dirty="0" smtClean="0"/>
              <a:t>are extragalactic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81EC8C-2A00-1946-8A0E-8F1DE767836C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281952" y="2994304"/>
            <a:ext cx="142538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dirty="0" smtClean="0">
                <a:solidFill>
                  <a:srgbClr val="000099"/>
                </a:solidFill>
                <a:latin typeface="Gill Sans MT" charset="0"/>
              </a:rPr>
              <a:t>Galactic</a:t>
            </a:r>
          </a:p>
          <a:p>
            <a:pPr>
              <a:spcBef>
                <a:spcPct val="20000"/>
              </a:spcBef>
            </a:pPr>
            <a:r>
              <a:rPr lang="en-US" altLang="en-US" dirty="0" smtClean="0">
                <a:solidFill>
                  <a:srgbClr val="000099"/>
                </a:solidFill>
                <a:latin typeface="Gill Sans MT" charset="0"/>
              </a:rPr>
              <a:t>center</a:t>
            </a:r>
            <a:endParaRPr lang="en-US" altLang="en-US" dirty="0">
              <a:solidFill>
                <a:srgbClr val="000099"/>
              </a:solidFill>
              <a:latin typeface="Gill Sans MT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265082" y="3297518"/>
            <a:ext cx="1085266" cy="298437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13" y="667363"/>
            <a:ext cx="1563704" cy="3470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17" y="372508"/>
            <a:ext cx="939053" cy="29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7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81EC8C-2A00-1946-8A0E-8F1DE767836C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729" y="301013"/>
            <a:ext cx="6222340" cy="5467369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111447" cy="424579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3149"/>
            <a:ext cx="2830530" cy="2232257"/>
          </a:xfrm>
        </p:spPr>
        <p:txBody>
          <a:bodyPr/>
          <a:lstStyle/>
          <a:p>
            <a:r>
              <a:rPr lang="is-IS" dirty="0" smtClean="0"/>
              <a:t>… </a:t>
            </a:r>
            <a:r>
              <a:rPr lang="en-US" dirty="0" smtClean="0"/>
              <a:t>very </a:t>
            </a:r>
            <a:br>
              <a:rPr lang="en-US" dirty="0" smtClean="0"/>
            </a:br>
            <a:r>
              <a:rPr lang="en-US" dirty="0" smtClean="0"/>
              <a:t>extragalactic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62" y="769810"/>
            <a:ext cx="1629405" cy="361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3" y="473160"/>
            <a:ext cx="939053" cy="29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480" y="202507"/>
            <a:ext cx="6562367" cy="1143000"/>
          </a:xfrm>
        </p:spPr>
        <p:txBody>
          <a:bodyPr/>
          <a:lstStyle/>
          <a:p>
            <a:r>
              <a:rPr lang="en-US" dirty="0" smtClean="0"/>
              <a:t>AGNs and star-forming galaxies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81EC8C-2A00-1946-8A0E-8F1DE767836C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" t="20033" r="6815" b="34339"/>
          <a:stretch/>
        </p:blipFill>
        <p:spPr>
          <a:xfrm>
            <a:off x="648891" y="846628"/>
            <a:ext cx="7926618" cy="5364479"/>
          </a:xfrm>
        </p:spPr>
      </p:pic>
      <p:sp>
        <p:nvSpPr>
          <p:cNvPr id="3" name="TextBox 2"/>
          <p:cNvSpPr txBox="1"/>
          <p:nvPr/>
        </p:nvSpPr>
        <p:spPr>
          <a:xfrm rot="18627117">
            <a:off x="3853652" y="3563247"/>
            <a:ext cx="735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AGN</a:t>
            </a:r>
            <a:endParaRPr lang="en-US" sz="2000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9198" y="3227775"/>
            <a:ext cx="2314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Star-forming galaxies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902" y="1776149"/>
            <a:ext cx="1193945" cy="35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6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171" y="226783"/>
            <a:ext cx="7032029" cy="1143000"/>
          </a:xfrm>
        </p:spPr>
        <p:txBody>
          <a:bodyPr/>
          <a:lstStyle/>
          <a:p>
            <a:r>
              <a:rPr lang="en-US" dirty="0" smtClean="0"/>
              <a:t>  Source counts and angular sizes?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81EC8C-2A00-1946-8A0E-8F1DE767836C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" t="20033" r="6815" b="34339"/>
          <a:stretch/>
        </p:blipFill>
        <p:spPr>
          <a:xfrm>
            <a:off x="648891" y="846628"/>
            <a:ext cx="7926618" cy="536447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902" y="1776149"/>
            <a:ext cx="1193945" cy="357489"/>
          </a:xfrm>
          <a:prstGeom prst="rect">
            <a:avLst/>
          </a:prstGeom>
        </p:spPr>
      </p:pic>
      <p:sp>
        <p:nvSpPr>
          <p:cNvPr id="10" name="Donut 9"/>
          <p:cNvSpPr/>
          <p:nvPr/>
        </p:nvSpPr>
        <p:spPr>
          <a:xfrm>
            <a:off x="2710760" y="2564280"/>
            <a:ext cx="2113903" cy="1842715"/>
          </a:xfrm>
          <a:prstGeom prst="donut">
            <a:avLst>
              <a:gd name="adj" fmla="val 142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3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itle 1"/>
          <p:cNvSpPr>
            <a:spLocks noGrp="1"/>
          </p:cNvSpPr>
          <p:nvPr>
            <p:ph type="title"/>
          </p:nvPr>
        </p:nvSpPr>
        <p:spPr>
          <a:xfrm>
            <a:off x="252413" y="762000"/>
            <a:ext cx="8229600" cy="1143000"/>
          </a:xfrm>
        </p:spPr>
        <p:txBody>
          <a:bodyPr/>
          <a:lstStyle/>
          <a:p>
            <a:r>
              <a:rPr lang="en-US" altLang="en-US" dirty="0">
                <a:latin typeface="Gill Sans MT" charset="0"/>
                <a:ea typeface="ＭＳ Ｐゴシック" charset="-128"/>
              </a:rPr>
              <a:t>    </a:t>
            </a:r>
          </a:p>
        </p:txBody>
      </p:sp>
      <p:pic>
        <p:nvPicPr>
          <p:cNvPr id="148482" name="Content Placeholder 5" descr="CCROP.E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" t="20428" r="6546" b="20035"/>
          <a:stretch>
            <a:fillRect/>
          </a:stretch>
        </p:blipFill>
        <p:spPr>
          <a:xfrm>
            <a:off x="1481138" y="165100"/>
            <a:ext cx="6748462" cy="59880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14848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C1A1649-F608-CB41-9E19-F42C08786C97}" type="slidenum">
              <a:rPr lang="en-US" altLang="en-US" sz="1200">
                <a:solidFill>
                  <a:srgbClr val="000099"/>
                </a:solidFill>
                <a:latin typeface="Gill Sans MT" charset="0"/>
              </a:rPr>
              <a:pPr eaLnBrk="1" hangingPunct="1"/>
              <a:t>7</a:t>
            </a:fld>
            <a:endParaRPr lang="en-US" altLang="en-US" sz="120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9" y="1092631"/>
            <a:ext cx="2107452" cy="103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itle 1"/>
          <p:cNvSpPr>
            <a:spLocks noGrp="1"/>
          </p:cNvSpPr>
          <p:nvPr>
            <p:ph type="title"/>
          </p:nvPr>
        </p:nvSpPr>
        <p:spPr>
          <a:xfrm>
            <a:off x="252413" y="762000"/>
            <a:ext cx="8229600" cy="1143000"/>
          </a:xfrm>
        </p:spPr>
        <p:txBody>
          <a:bodyPr/>
          <a:lstStyle/>
          <a:p>
            <a:r>
              <a:rPr lang="en-US" altLang="en-US" dirty="0">
                <a:latin typeface="Gill Sans MT" charset="0"/>
                <a:ea typeface="ＭＳ Ｐゴシック" charset="-128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15053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D622652-4390-5B40-B135-E4828EB254B1}" type="slidenum">
              <a:rPr lang="en-US" altLang="en-US" sz="1200">
                <a:solidFill>
                  <a:srgbClr val="000099"/>
                </a:solidFill>
                <a:latin typeface="Gill Sans MT" charset="0"/>
              </a:rPr>
              <a:pPr eaLnBrk="1" hangingPunct="1"/>
              <a:t>8</a:t>
            </a:fld>
            <a:endParaRPr lang="en-US" altLang="en-US" sz="120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150532" name="Content Placeholder 7" descr="BCROP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5" t="20125" r="5882" b="20026"/>
          <a:stretch>
            <a:fillRect/>
          </a:stretch>
        </p:blipFill>
        <p:spPr bwMode="auto">
          <a:xfrm>
            <a:off x="1603375" y="122238"/>
            <a:ext cx="67056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46" y="1569583"/>
            <a:ext cx="1637822" cy="295049"/>
          </a:xfrm>
        </p:spPr>
      </p:pic>
    </p:spTree>
    <p:extLst>
      <p:ext uri="{BB962C8B-B14F-4D97-AF65-F5344CB8AC3E}">
        <p14:creationId xmlns:p14="http://schemas.microsoft.com/office/powerpoint/2010/main" val="12220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itle 1"/>
          <p:cNvSpPr>
            <a:spLocks noGrp="1"/>
          </p:cNvSpPr>
          <p:nvPr>
            <p:ph type="title"/>
          </p:nvPr>
        </p:nvSpPr>
        <p:spPr>
          <a:xfrm>
            <a:off x="150813" y="762000"/>
            <a:ext cx="8229600" cy="1143000"/>
          </a:xfrm>
        </p:spPr>
        <p:txBody>
          <a:bodyPr/>
          <a:lstStyle/>
          <a:p>
            <a:r>
              <a:rPr lang="en-US" altLang="en-US" dirty="0">
                <a:latin typeface="Gill Sans MT" charset="0"/>
                <a:ea typeface="ＭＳ Ｐゴシック" charset="-128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Science at Low Frequencies III.  2016 Dec 7</a:t>
            </a:r>
            <a:endParaRPr lang="en-US"/>
          </a:p>
        </p:txBody>
      </p:sp>
      <p:sp>
        <p:nvSpPr>
          <p:cNvPr id="152579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EC45EF8-20F0-C546-B765-81316FAA4CF3}" type="slidenum">
              <a:rPr lang="en-US" altLang="en-US" sz="1200">
                <a:solidFill>
                  <a:srgbClr val="000099"/>
                </a:solidFill>
                <a:latin typeface="Gill Sans MT" charset="0"/>
              </a:rPr>
              <a:pPr eaLnBrk="1" hangingPunct="1"/>
              <a:t>9</a:t>
            </a:fld>
            <a:endParaRPr lang="en-US" altLang="en-US" sz="120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152580" name="Picture 2" descr="ACROPSTR.EPS"/>
          <p:cNvPicPr>
            <a:picLocks noChangeAspect="1"/>
          </p:cNvPicPr>
          <p:nvPr/>
        </p:nvPicPr>
        <p:blipFill>
          <a:blip r:embed="rId5">
            <a:lum bright="-14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" t="19992" r="5052" b="20006"/>
          <a:stretch>
            <a:fillRect/>
          </a:stretch>
        </p:blipFill>
        <p:spPr bwMode="auto">
          <a:xfrm>
            <a:off x="1530350" y="125413"/>
            <a:ext cx="6838950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86" y="1607745"/>
            <a:ext cx="1674920" cy="29725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7" y="3779951"/>
            <a:ext cx="1834601" cy="772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0"/>
          <a:stretch/>
        </p:blipFill>
        <p:spPr>
          <a:xfrm>
            <a:off x="214205" y="4626244"/>
            <a:ext cx="2238859" cy="50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3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RAOTownHall_AAS_Austi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Title Blank Slide - Green Bank Science Cen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Blue Image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Gold Image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NAASC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CDL Background">
  <a:themeElements>
    <a:clrScheme name="1_GBT backgrnd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GBT backgrnd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>
    <a:extraClrScheme>
      <a:clrScheme name="1_GBT backgrnd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CDL Background">
  <a:themeElements>
    <a:clrScheme name="1_GBT backgrnd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GBT backgrnd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>
    <a:extraClrScheme>
      <a:clrScheme name="1_GBT backgrnd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NTC Background">
  <a:themeElements>
    <a:clrScheme name="2_GBT backgrnd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GBT backgrnd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>
    <a:extraClrScheme>
      <a:clrScheme name="2_GBT backgrnd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NTC Background">
  <a:themeElements>
    <a:clrScheme name="2_GBT backgrnd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GBT backgrnd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>
    <a:extraClrScheme>
      <a:clrScheme name="2_GBT backgrnd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_NTC Background">
  <a:themeElements>
    <a:clrScheme name="2_GBT backgrnd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GBT backgrnd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>
    <a:extraClrScheme>
      <a:clrScheme name="2_GBT backgrnd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3_NTC Background">
  <a:themeElements>
    <a:clrScheme name="2_GBT backgrnd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GBT backgrnd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>
    <a:extraClrScheme>
      <a:clrScheme name="2_GBT backgrnd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Slide - NT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20.xml><?xml version="1.0" encoding="utf-8"?>
<a:theme xmlns:a="http://schemas.openxmlformats.org/drawingml/2006/main" name="4_NTC Background">
  <a:themeElements>
    <a:clrScheme name="2_GBT backgrnd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GBT backgrnd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>
    <a:extraClrScheme>
      <a:clrScheme name="2_GBT backgrnd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itle Slide - GB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Title Slide - Green Bank Science Cen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Title Blank Slide - SO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1_NRAOTownHall_AAS_Austi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Title Blank Slide - ALMA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Title Blank Slide - NT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Title Blank Slide - GB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NRAOtemplates</Template>
  <TotalTime>3676</TotalTime>
  <Words>1650</Words>
  <Application>Microsoft Macintosh PowerPoint</Application>
  <PresentationFormat>On-screen Show (4:3)</PresentationFormat>
  <Paragraphs>174</Paragraphs>
  <Slides>21</Slides>
  <Notes>20</Notes>
  <HiddenSlides>6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20</vt:i4>
      </vt:variant>
      <vt:variant>
        <vt:lpstr>Slide Titles</vt:lpstr>
      </vt:variant>
      <vt:variant>
        <vt:i4>21</vt:i4>
      </vt:variant>
    </vt:vector>
  </HeadingPairs>
  <TitlesOfParts>
    <vt:vector size="51" baseType="lpstr">
      <vt:lpstr>Arial</vt:lpstr>
      <vt:lpstr>Calibri</vt:lpstr>
      <vt:lpstr>Cambria Math</vt:lpstr>
      <vt:lpstr>Gadget</vt:lpstr>
      <vt:lpstr>Gill Sans</vt:lpstr>
      <vt:lpstr>Gill Sans MT</vt:lpstr>
      <vt:lpstr>GillSans</vt:lpstr>
      <vt:lpstr>Lucida Grande</vt:lpstr>
      <vt:lpstr>ＭＳ Ｐゴシック</vt:lpstr>
      <vt:lpstr>Trebuchet MS</vt:lpstr>
      <vt:lpstr>NRAOTownHall_AAS_Austin_template</vt:lpstr>
      <vt:lpstr>Title Slide - NTC</vt:lpstr>
      <vt:lpstr>Title Slide - GBT</vt:lpstr>
      <vt:lpstr>Title Slide - Green Bank Science Center</vt:lpstr>
      <vt:lpstr>Title Blank Slide - SOC</vt:lpstr>
      <vt:lpstr>1_NRAOTownHall_AAS_Austin_template</vt:lpstr>
      <vt:lpstr>Title Blank Slide - ALMA 2</vt:lpstr>
      <vt:lpstr>Title Blank Slide - NTC</vt:lpstr>
      <vt:lpstr>Title Blank Slide - GBT</vt:lpstr>
      <vt:lpstr>Title Blank Slide - Green Bank Science Center</vt:lpstr>
      <vt:lpstr>Blue Image Bottom Bar</vt:lpstr>
      <vt:lpstr>Gold Image Bottom Bar</vt:lpstr>
      <vt:lpstr>NAASC Background</vt:lpstr>
      <vt:lpstr>CDL Background</vt:lpstr>
      <vt:lpstr>1_CDL Background</vt:lpstr>
      <vt:lpstr>NTC Background</vt:lpstr>
      <vt:lpstr>1_NTC Background</vt:lpstr>
      <vt:lpstr>2_NTC Background</vt:lpstr>
      <vt:lpstr>3_NTC Background</vt:lpstr>
      <vt:lpstr>4_NTC Background</vt:lpstr>
      <vt:lpstr>Science from Surveys</vt:lpstr>
      <vt:lpstr>    Why make radio surveys?</vt:lpstr>
      <vt:lpstr>The universe is not empty     Most sources are extragalactic</vt:lpstr>
      <vt:lpstr>… very  extragalactic   </vt:lpstr>
      <vt:lpstr>AGNs and star-forming galaxies</vt:lpstr>
      <vt:lpstr>  Source counts and angular sizes?</vt:lpstr>
      <vt:lpstr>    </vt:lpstr>
      <vt:lpstr> </vt:lpstr>
      <vt:lpstr> </vt:lpstr>
      <vt:lpstr>      Easy Problems vs Hard Problems</vt:lpstr>
      <vt:lpstr>Survey frequency:  How much does it matter scientifically? </vt:lpstr>
      <vt:lpstr>Measuring and using spectral indices</vt:lpstr>
      <vt:lpstr>Finding Known and Unknown Pulsars using TGSS/NVSS spectra</vt:lpstr>
      <vt:lpstr>Summary: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‘‘Classical’’ confusion</vt:lpstr>
      <vt:lpstr>The Case of the Steep Spectrum Pulsars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114</cp:revision>
  <cp:lastPrinted>2016-12-05T12:58:42Z</cp:lastPrinted>
  <dcterms:created xsi:type="dcterms:W3CDTF">2016-07-21T15:26:55Z</dcterms:created>
  <dcterms:modified xsi:type="dcterms:W3CDTF">2016-12-05T13:00:03Z</dcterms:modified>
</cp:coreProperties>
</file>