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xlsx" ContentType="application/vnd.openxmlformats-officedocument.spreadsheetml.sheet"/>
  <Default Extension="vml" ContentType="application/vnd.openxmlformats-officedocument.vmlDrawing"/>
  <Default Extension="rels" ContentType="application/vnd.openxmlformats-package.relationships+xml"/>
  <Default Extension="docx" ContentType="application/vnd.openxmlformats-officedocument.wordprocessingml.document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6" r:id="rId2"/>
    <p:sldId id="262" r:id="rId3"/>
    <p:sldId id="256" r:id="rId4"/>
    <p:sldId id="263" r:id="rId5"/>
    <p:sldId id="265" r:id="rId6"/>
    <p:sldId id="273" r:id="rId7"/>
    <p:sldId id="270" r:id="rId8"/>
    <p:sldId id="272" r:id="rId9"/>
    <p:sldId id="260" r:id="rId10"/>
    <p:sldId id="274" r:id="rId11"/>
    <p:sldId id="259" r:id="rId12"/>
    <p:sldId id="264" r:id="rId13"/>
    <p:sldId id="267" r:id="rId14"/>
    <p:sldId id="269" r:id="rId15"/>
    <p:sldId id="261" r:id="rId16"/>
    <p:sldId id="271" r:id="rId17"/>
    <p:sldId id="258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4621"/>
  </p:normalViewPr>
  <p:slideViewPr>
    <p:cSldViewPr snapToGrid="0" snapToObjects="1">
      <p:cViewPr varScale="1">
        <p:scale>
          <a:sx n="76" d="100"/>
          <a:sy n="76" d="100"/>
        </p:scale>
        <p:origin x="21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D125B-F248-8C4E-8744-CF8ED551E388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A2D17-7076-7640-ABA7-02A5FA9F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A2D17-7076-7640-ABA7-02A5FA9F43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6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A2D17-7076-7640-ABA7-02A5FA9F43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17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A2D17-7076-7640-ABA7-02A5FA9F43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8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C4EE-53FF-594E-8F7A-2B48F04DD470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2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383E-C80B-CA4E-852C-4474DFAA76B8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1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7468F-1A10-114C-95E2-193168DEB9B9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3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EF2B5-710A-9E4A-8BF6-820A0060F70C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6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6180-E7A4-1E4C-82D0-4894489D197D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2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4BEF-9CAD-684D-8502-6BC449B88175}" type="datetime1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63E2-4262-8F4B-8ADD-80974E01F265}" type="datetime1">
              <a:rPr lang="en-US" smtClean="0"/>
              <a:t>12/14/16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8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55FAB-693A-9A45-9DE4-9BA4C0AEC761}" type="datetime1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2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6130C-2980-6B49-AC00-C8FD810A7BFE}" type="datetime1">
              <a:rPr lang="en-US" smtClean="0"/>
              <a:t>12/14/16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9BBD-A86D-E846-B404-3C8A13B7664E}" type="datetime1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29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1910-0A74-4741-8817-EB915F3B57D5}" type="datetime1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5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AD7E-6F8C-264C-855E-2F4334EF1413}" type="datetime1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4D12D-5C47-CC4B-8AD3-5E3DDD5B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5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Excel_Worksheet2.xlsx"/><Relationship Id="rId5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37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203200"/>
            <a:ext cx="9448800" cy="3306763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chemeClr val="bg1"/>
                </a:solidFill>
              </a:rPr>
              <a:t>The Impact of Clark Lake Radio Observatory:</a:t>
            </a:r>
            <a:br>
              <a:rPr lang="en-US" sz="6700" b="1" dirty="0">
                <a:solidFill>
                  <a:schemeClr val="bg1"/>
                </a:solidFill>
              </a:rPr>
            </a:br>
            <a:r>
              <a:rPr lang="en-US" sz="6700" b="1" dirty="0">
                <a:solidFill>
                  <a:schemeClr val="bg1"/>
                </a:solidFill>
              </a:rPr>
              <a:t>Thirty Years Later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091552" y="3602038"/>
            <a:ext cx="6576447" cy="1655762"/>
          </a:xfr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T. E. </a:t>
            </a:r>
            <a:r>
              <a:rPr lang="en-US" sz="3600" dirty="0" smtClean="0">
                <a:solidFill>
                  <a:schemeClr val="bg1"/>
                </a:solidFill>
              </a:rPr>
              <a:t>Gergely (ret) </a:t>
            </a:r>
            <a:r>
              <a:rPr lang="en-US" sz="3600" dirty="0">
                <a:solidFill>
                  <a:schemeClr val="bg1"/>
                </a:solidFill>
              </a:rPr>
              <a:t>and 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T.B.H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smtClean="0">
                <a:solidFill>
                  <a:schemeClr val="bg1"/>
                </a:solidFill>
              </a:rPr>
              <a:t>Kuiper (JPL)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Science at Low Frequencies III  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Pasadena -  12/7/2016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55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From CLRO to the LWA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CLRO also gave origin to the LWA</a:t>
            </a:r>
          </a:p>
          <a:p>
            <a:pPr lvl="1">
              <a:lnSpc>
                <a:spcPct val="20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The 74 MHz Array was developed in the early 90’s and showed that self calibration worked at low frequencies</a:t>
            </a:r>
          </a:p>
          <a:p>
            <a:pPr lvl="1">
              <a:lnSpc>
                <a:spcPct val="20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The LWA </a:t>
            </a:r>
            <a:r>
              <a:rPr lang="en-US" sz="2000" b="1" dirty="0">
                <a:solidFill>
                  <a:schemeClr val="bg1"/>
                </a:solidFill>
              </a:rPr>
              <a:t>c</a:t>
            </a:r>
            <a:r>
              <a:rPr lang="en-US" sz="2000" b="1" dirty="0" smtClean="0">
                <a:solidFill>
                  <a:schemeClr val="bg1"/>
                </a:solidFill>
              </a:rPr>
              <a:t>oncept grew </a:t>
            </a:r>
            <a:r>
              <a:rPr lang="en-US" sz="2000" b="1" dirty="0">
                <a:solidFill>
                  <a:schemeClr val="bg1"/>
                </a:solidFill>
              </a:rPr>
              <a:t>o</a:t>
            </a:r>
            <a:r>
              <a:rPr lang="en-US" sz="2000" b="1" dirty="0" smtClean="0">
                <a:solidFill>
                  <a:schemeClr val="bg1"/>
                </a:solidFill>
              </a:rPr>
              <a:t>ut of the 74 MHz Array 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Bill Erickson designed the Bow-Tie </a:t>
            </a:r>
            <a:r>
              <a:rPr lang="en-US" b="1" smtClean="0">
                <a:solidFill>
                  <a:schemeClr val="bg1"/>
                </a:solidFill>
              </a:rPr>
              <a:t>Dipoles used in both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7339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12600" cy="1434655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Comparison </a:t>
            </a:r>
            <a:r>
              <a:rPr lang="en-US" sz="4000" b="1" dirty="0">
                <a:solidFill>
                  <a:schemeClr val="bg1"/>
                </a:solidFill>
              </a:rPr>
              <a:t>of the </a:t>
            </a:r>
            <a:r>
              <a:rPr lang="en-US" sz="4000" b="1" dirty="0" smtClean="0">
                <a:solidFill>
                  <a:schemeClr val="bg1"/>
                </a:solidFill>
              </a:rPr>
              <a:t>Specs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of </a:t>
            </a:r>
            <a:r>
              <a:rPr lang="en-US" sz="4000" b="1" dirty="0">
                <a:solidFill>
                  <a:schemeClr val="bg1"/>
                </a:solidFill>
              </a:rPr>
              <a:t>the TPT and the LWA1</a:t>
            </a:r>
            <a:r>
              <a:rPr lang="en-US" sz="4800" b="1" dirty="0">
                <a:solidFill>
                  <a:schemeClr val="bg1"/>
                </a:solidFill>
              </a:rPr>
              <a:t/>
            </a:r>
            <a:br>
              <a:rPr lang="en-US" sz="4800" b="1" dirty="0">
                <a:solidFill>
                  <a:schemeClr val="bg1"/>
                </a:solidFill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441649"/>
              </p:ext>
            </p:extLst>
          </p:nvPr>
        </p:nvGraphicFramePr>
        <p:xfrm>
          <a:off x="1341120" y="1434655"/>
          <a:ext cx="9144000" cy="5177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Document" r:id="rId4" imgW="5943600" imgH="3365500" progId="Word.Document.12">
                  <p:embed/>
                </p:oleObj>
              </mc:Choice>
              <mc:Fallback>
                <p:oleObj name="Document" r:id="rId4" imgW="5943600" imgH="336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1120" y="1434655"/>
                        <a:ext cx="9144000" cy="5177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</a:t>
            </a:r>
          </a:p>
          <a:p>
            <a:r>
              <a:rPr lang="en-US" sz="1400" b="1" dirty="0" smtClean="0"/>
              <a:t> 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9926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The Correlator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54" y="1825625"/>
            <a:ext cx="2900892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88139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pPr algn="ctr"/>
            <a:r>
              <a:rPr lang="mr-IN" b="1" dirty="0" smtClean="0">
                <a:solidFill>
                  <a:schemeClr val="bg1"/>
                </a:solidFill>
              </a:rPr>
              <a:t>…</a:t>
            </a:r>
            <a:r>
              <a:rPr lang="en-US" b="1" dirty="0" smtClean="0">
                <a:solidFill>
                  <a:schemeClr val="bg1"/>
                </a:solidFill>
              </a:rPr>
              <a:t>ended up in the Mauritius Telescope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31522"/>
            <a:ext cx="5181600" cy="3539543"/>
          </a:xfrm>
          <a:prstGeom prst="rect">
            <a:avLst/>
          </a:prstGeom>
        </p:spPr>
      </p:pic>
      <p:pic>
        <p:nvPicPr>
          <p:cNvPr id="3074" name="Picture 2" descr="http://www.uom.ac.mu/mrt/image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257"/>
            <a:ext cx="5181600" cy="34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 </a:t>
            </a:r>
          </a:p>
          <a:p>
            <a:r>
              <a:rPr lang="en-US" sz="1400" b="1" dirty="0" smtClean="0"/>
              <a:t>Pasadena 12/7/2016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4447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Space Based Low Frequency Arrays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8027" y="1825625"/>
            <a:ext cx="5755945" cy="435133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CLRO Ph. D.s</a:t>
            </a:r>
            <a:endParaRPr lang="en-US" sz="60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26566"/>
              </p:ext>
            </p:extLst>
          </p:nvPr>
        </p:nvGraphicFramePr>
        <p:xfrm>
          <a:off x="1481403" y="1825625"/>
          <a:ext cx="922919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Worksheet" r:id="rId4" imgW="4127500" imgH="2044700" progId="Excel.Sheet.12">
                  <p:embed/>
                </p:oleObj>
              </mc:Choice>
              <mc:Fallback>
                <p:oleObj name="Worksheet" r:id="rId4" imgW="4127500" imgH="2044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1403" y="1825625"/>
                        <a:ext cx="9229193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936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CLRO’S (URO’S) DEMISE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solidFill>
            <a:schemeClr val="accent5"/>
          </a:solidFill>
        </p:spPr>
        <p:txBody>
          <a:bodyPr>
            <a:normAutofit fontScale="85000" lnSpcReduction="1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FUNDING AGENCY INTEREST- MOSTLY in SCIENCE OUTPUT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LOW BUDGET OPERATION ⇒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</a:rPr>
              <a:t>LOW LEVEL OF STAFFING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</a:rPr>
              <a:t>LOW LEVEL OF DOCUMENTATION</a:t>
            </a:r>
          </a:p>
          <a:p>
            <a:pPr lvl="1"/>
            <a:r>
              <a:rPr lang="en-US" sz="3200" b="1" dirty="0" smtClean="0">
                <a:solidFill>
                  <a:schemeClr val="bg1"/>
                </a:solidFill>
              </a:rPr>
              <a:t>LOW LEVEL OF SUPPORT FOR USERS	</a:t>
            </a:r>
            <a:r>
              <a:rPr lang="en-US" sz="3200" b="1" dirty="0">
                <a:solidFill>
                  <a:schemeClr val="bg1"/>
                </a:solidFill>
              </a:rPr>
              <a:t>⇒</a:t>
            </a:r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FEW PAPERS AND LOW PRODUCTIVITY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5"/>
          </a:solidFill>
        </p:spPr>
        <p:txBody>
          <a:bodyPr>
            <a:normAutofit fontScale="85000" lnSpcReduction="10000"/>
          </a:bodyPr>
          <a:lstStyle/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TRAINING OF SCIENTISTS 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LOW BUDGET OPERATION ⇒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endParaRPr lang="en-US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FIGURE/DO IT YOURSELF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CREATIVE PROBLEM SOLVING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HANDS ON </a:t>
            </a:r>
            <a:r>
              <a:rPr lang="en-US" sz="3200" b="1" dirty="0" smtClean="0">
                <a:solidFill>
                  <a:schemeClr val="bg1"/>
                </a:solidFill>
              </a:rPr>
              <a:t>ATTITUDE ⇒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WELL ROUNDED, LEADING AND  CREATIVE INSTRUMENTALISTS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/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endParaRPr lang="en-US" sz="30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</a:t>
            </a:r>
          </a:p>
          <a:p>
            <a:r>
              <a:rPr lang="en-US" sz="1400" b="1" dirty="0" smtClean="0"/>
              <a:t> 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7431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Bill Erickson, checking the fuel on a transcontinental flight  from 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the U MD to CLRO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00" y="1690688"/>
            <a:ext cx="6858000" cy="45720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9268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 Clark Lake Gathering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8197"/>
            <a:ext cx="7032230" cy="468815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2028825"/>
            <a:ext cx="3790950" cy="230832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  </a:t>
            </a:r>
            <a:r>
              <a:rPr lang="en-US" b="1" dirty="0" smtClean="0">
                <a:solidFill>
                  <a:schemeClr val="bg1"/>
                </a:solidFill>
              </a:rPr>
              <a:t>to Right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Foreground: Tom Kuiper and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“M.J.” Mahoney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Back Row: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Stig</a:t>
            </a:r>
            <a:r>
              <a:rPr lang="en-US" b="1" dirty="0" smtClean="0">
                <a:solidFill>
                  <a:schemeClr val="bg1"/>
                </a:solidFill>
              </a:rPr>
              <a:t> Johansson, Rick </a:t>
            </a:r>
            <a:r>
              <a:rPr lang="en-US" b="1" dirty="0" err="1" smtClean="0">
                <a:solidFill>
                  <a:schemeClr val="bg1"/>
                </a:solidFill>
              </a:rPr>
              <a:t>Perley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Iva Johansson, Eva Rodriguez,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Hilary Cane, Bill Erickson,  Pat Resch,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George Resch, Tom Matthews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An Element of the LPA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39747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261533"/>
            <a:ext cx="6502400" cy="43349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9866" y="365125"/>
            <a:ext cx="10303933" cy="752475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The TPT in 1972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77025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mr-IN" sz="6000" b="1" dirty="0" smtClean="0">
                <a:solidFill>
                  <a:schemeClr val="bg1"/>
                </a:solidFill>
              </a:rPr>
              <a:t>…</a:t>
            </a:r>
            <a:r>
              <a:rPr lang="en-US" sz="6000" b="1" dirty="0" smtClean="0">
                <a:solidFill>
                  <a:schemeClr val="bg1"/>
                </a:solidFill>
              </a:rPr>
              <a:t>. </a:t>
            </a:r>
            <a:r>
              <a:rPr lang="en-US" sz="6000" b="1" dirty="0">
                <a:solidFill>
                  <a:schemeClr val="bg1"/>
                </a:solidFill>
              </a:rPr>
              <a:t>a</a:t>
            </a:r>
            <a:r>
              <a:rPr lang="en-US" sz="6000" b="1" dirty="0" smtClean="0">
                <a:solidFill>
                  <a:schemeClr val="bg1"/>
                </a:solidFill>
              </a:rPr>
              <a:t>nd when finished, in 1982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9948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CLRO Issues </a:t>
            </a:r>
            <a:r>
              <a:rPr lang="mr-IN" b="1" dirty="0" smtClean="0">
                <a:solidFill>
                  <a:schemeClr val="bg1"/>
                </a:solidFill>
              </a:rPr>
              <a:t>–</a:t>
            </a:r>
            <a:r>
              <a:rPr lang="en-US" b="1" dirty="0" smtClean="0">
                <a:solidFill>
                  <a:schemeClr val="bg1"/>
                </a:solidFill>
              </a:rPr>
              <a:t> Common to Low Frequency RA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6841"/>
            <a:ext cx="10515600" cy="4720122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Spatial resolution</a:t>
            </a:r>
          </a:p>
          <a:p>
            <a:pPr lvl="1">
              <a:buClr>
                <a:schemeClr val="bg1"/>
              </a:buClr>
            </a:pPr>
            <a:r>
              <a:rPr lang="en-US" sz="1800" b="1" dirty="0">
                <a:solidFill>
                  <a:schemeClr val="bg1"/>
                </a:solidFill>
              </a:rPr>
              <a:t>Even relatively modest spatial resolution requires large arrays, and consequently large, flat (and cheap) extensions of land.  Multi-station arrays, that extend over about 2-3 km, the maximum ionospheric coherence length in this frequency range, have become possible only after phase closure has become available in the early to mid-eighties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Man-made </a:t>
            </a:r>
            <a:r>
              <a:rPr lang="en-US" b="1" dirty="0">
                <a:solidFill>
                  <a:schemeClr val="bg1"/>
                </a:solidFill>
              </a:rPr>
              <a:t>interference. 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/>
            <a:r>
              <a:rPr lang="en-US" sz="2000" b="1" dirty="0" smtClean="0">
                <a:solidFill>
                  <a:schemeClr val="bg1"/>
                </a:solidFill>
              </a:rPr>
              <a:t>an </a:t>
            </a:r>
            <a:r>
              <a:rPr lang="en-US" sz="2000" b="1" dirty="0">
                <a:solidFill>
                  <a:schemeClr val="bg1"/>
                </a:solidFill>
              </a:rPr>
              <a:t>enormous number of radio systems work in this range, that encompasses what is commonly known as the High Frequency (3-30 MHz - HF) and Very High Frequency (VHF) ranges. Man-made interference is difficult to avoid, and to be successful, observatories require elaborate interference excision schemes. Even so, most of them avoid the 88.5-108 MHz FM band.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Ionospheric </a:t>
            </a:r>
            <a:r>
              <a:rPr lang="en-US" b="1" dirty="0">
                <a:solidFill>
                  <a:schemeClr val="bg1"/>
                </a:solidFill>
              </a:rPr>
              <a:t>effects, 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</a:rPr>
              <a:t>end </a:t>
            </a:r>
            <a:r>
              <a:rPr lang="en-US" sz="2000" b="1" dirty="0">
                <a:solidFill>
                  <a:schemeClr val="bg1"/>
                </a:solidFill>
              </a:rPr>
              <a:t>to smear and displace images and that must be accounted for, even when dealing with </a:t>
            </a:r>
            <a:r>
              <a:rPr lang="en-US" sz="2000" b="1" dirty="0" smtClean="0">
                <a:solidFill>
                  <a:schemeClr val="bg1"/>
                </a:solidFill>
              </a:rPr>
              <a:t>relatively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5079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Solutions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Solving these issues satisfactorily requires:</a:t>
            </a:r>
          </a:p>
          <a:p>
            <a:endParaRPr lang="en-US" sz="4000" dirty="0" smtClean="0">
              <a:solidFill>
                <a:schemeClr val="bg1"/>
              </a:solidFill>
            </a:endParaRPr>
          </a:p>
          <a:p>
            <a:pPr lvl="1"/>
            <a:r>
              <a:rPr lang="en-US" sz="3600" dirty="0" smtClean="0">
                <a:solidFill>
                  <a:schemeClr val="bg1"/>
                </a:solidFill>
              </a:rPr>
              <a:t>Far more </a:t>
            </a:r>
            <a:r>
              <a:rPr lang="en-US" sz="3600" dirty="0">
                <a:solidFill>
                  <a:schemeClr val="bg1"/>
                </a:solidFill>
              </a:rPr>
              <a:t>c</a:t>
            </a:r>
            <a:r>
              <a:rPr lang="en-US" sz="3600" dirty="0" smtClean="0">
                <a:solidFill>
                  <a:schemeClr val="bg1"/>
                </a:solidFill>
              </a:rPr>
              <a:t>omputing </a:t>
            </a:r>
            <a:r>
              <a:rPr lang="en-US" sz="3600" dirty="0">
                <a:solidFill>
                  <a:schemeClr val="bg1"/>
                </a:solidFill>
              </a:rPr>
              <a:t>p</a:t>
            </a:r>
            <a:r>
              <a:rPr lang="en-US" sz="3600" dirty="0" smtClean="0">
                <a:solidFill>
                  <a:schemeClr val="bg1"/>
                </a:solidFill>
              </a:rPr>
              <a:t>ower than available in the 80s</a:t>
            </a:r>
          </a:p>
          <a:p>
            <a:pPr lvl="1"/>
            <a:r>
              <a:rPr lang="en-US" sz="3600" dirty="0" smtClean="0">
                <a:solidFill>
                  <a:schemeClr val="bg1"/>
                </a:solidFill>
              </a:rPr>
              <a:t>Some techniques, such as Self-calibration, also computer intensive and just becoming available in the 80’s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1913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The CLRO Legacy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at Low Frequencies III    Pasadena -  12/7/2016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FOSTERING INTEREST IN LOW FREQUENCY SCIENCE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HIGHLY REDSHIFTED HI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FAST TRANSIENTS AND THEIR CORRELATION WITH, E.G. GAMMA RAY BURSTS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SPECTRUM OF EXTRAGALACTIC RADIO SOURCES- STEEP SPECTRUM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RADIO RECOMBINATION LINES ( C )  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SOLAR AND INTERPLANETARY TRANSIENT EVENTS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 </a:t>
            </a:r>
          </a:p>
          <a:p>
            <a:r>
              <a:rPr lang="en-US" sz="1400" b="1" dirty="0" smtClean="0"/>
              <a:t>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28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Imitation Is the Sincerest Form of Flattery-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 err="1" smtClean="0">
                <a:solidFill>
                  <a:schemeClr val="bg1"/>
                </a:solidFill>
              </a:rPr>
              <a:t>Nançay</a:t>
            </a:r>
            <a:r>
              <a:rPr lang="en-US" b="1" dirty="0" smtClean="0">
                <a:solidFill>
                  <a:schemeClr val="bg1"/>
                </a:solidFill>
              </a:rPr>
              <a:t> Decametric Array and the U. of Florida Jupiter Observatory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0723"/>
            <a:ext cx="5166126" cy="420624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77726"/>
            <a:ext cx="5181600" cy="324713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dirty="0" smtClean="0"/>
              <a:t>Science at Low Frequencies III   </a:t>
            </a:r>
          </a:p>
          <a:p>
            <a:r>
              <a:rPr lang="en-US" sz="1400" b="1" dirty="0" smtClean="0"/>
              <a:t> Pasadena -  12/7/2016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60369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599</Words>
  <Application>Microsoft Macintosh PowerPoint</Application>
  <PresentationFormat>Widescreen</PresentationFormat>
  <Paragraphs>102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Calibri Light</vt:lpstr>
      <vt:lpstr>Mangal</vt:lpstr>
      <vt:lpstr>Arial</vt:lpstr>
      <vt:lpstr>Office Theme</vt:lpstr>
      <vt:lpstr>Document</vt:lpstr>
      <vt:lpstr>Worksheet</vt:lpstr>
      <vt:lpstr>The Impact of Clark Lake Radio Observatory: Thirty Years Later </vt:lpstr>
      <vt:lpstr>An Element of the LPA</vt:lpstr>
      <vt:lpstr>The TPT in 1972</vt:lpstr>
      <vt:lpstr>…. and when finished, in 1982</vt:lpstr>
      <vt:lpstr>CLRO Issues – Common to Low Frequency RA</vt:lpstr>
      <vt:lpstr>Solutions</vt:lpstr>
      <vt:lpstr>The CLRO Legacy</vt:lpstr>
      <vt:lpstr>FOSTERING INTEREST IN LOW FREQUENCY SCIENCE</vt:lpstr>
      <vt:lpstr>Imitation Is the Sincerest Form of Flattery- The Nançay Decametric Array and the U. of Florida Jupiter Observatory</vt:lpstr>
      <vt:lpstr>From CLRO to the LWA</vt:lpstr>
      <vt:lpstr> Comparison of the Specs  of the TPT and the LWA1 </vt:lpstr>
      <vt:lpstr>The Correlator</vt:lpstr>
      <vt:lpstr>…ended up in the Mauritius Telescope</vt:lpstr>
      <vt:lpstr>Space Based Low Frequency Arrays</vt:lpstr>
      <vt:lpstr>CLRO Ph. D.s</vt:lpstr>
      <vt:lpstr>CLRO’S (URO’S) DEMISE</vt:lpstr>
      <vt:lpstr> Bill Erickson, checking the fuel on a transcontinental flight  from  the U MD to CLRO</vt:lpstr>
      <vt:lpstr>A Clark Lake Gathering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Tomas Gergely</dc:creator>
  <cp:lastModifiedBy>Tomas Gergely</cp:lastModifiedBy>
  <cp:revision>44</cp:revision>
  <dcterms:created xsi:type="dcterms:W3CDTF">2016-11-18T20:42:47Z</dcterms:created>
  <dcterms:modified xsi:type="dcterms:W3CDTF">2016-12-14T14:33:30Z</dcterms:modified>
</cp:coreProperties>
</file>