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mp4" ContentType="video/unknown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843" r:id="rId2"/>
    <p:sldMasterId id="2147484160" r:id="rId3"/>
    <p:sldMasterId id="2147484202" r:id="rId4"/>
    <p:sldMasterId id="2147484252" r:id="rId5"/>
    <p:sldMasterId id="2147484444" r:id="rId6"/>
    <p:sldMasterId id="2147484492" r:id="rId7"/>
    <p:sldMasterId id="2147484504" r:id="rId8"/>
    <p:sldMasterId id="2147484516" r:id="rId9"/>
  </p:sldMasterIdLst>
  <p:notesMasterIdLst>
    <p:notesMasterId r:id="rId47"/>
  </p:notesMasterIdLst>
  <p:sldIdLst>
    <p:sldId id="593" r:id="rId10"/>
    <p:sldId id="419" r:id="rId11"/>
    <p:sldId id="527" r:id="rId12"/>
    <p:sldId id="810" r:id="rId13"/>
    <p:sldId id="811" r:id="rId14"/>
    <p:sldId id="393" r:id="rId15"/>
    <p:sldId id="596" r:id="rId16"/>
    <p:sldId id="818" r:id="rId17"/>
    <p:sldId id="819" r:id="rId18"/>
    <p:sldId id="802" r:id="rId19"/>
    <p:sldId id="647" r:id="rId20"/>
    <p:sldId id="648" r:id="rId21"/>
    <p:sldId id="649" r:id="rId22"/>
    <p:sldId id="815" r:id="rId23"/>
    <p:sldId id="816" r:id="rId24"/>
    <p:sldId id="817" r:id="rId25"/>
    <p:sldId id="820" r:id="rId26"/>
    <p:sldId id="768" r:id="rId27"/>
    <p:sldId id="628" r:id="rId28"/>
    <p:sldId id="829" r:id="rId29"/>
    <p:sldId id="821" r:id="rId30"/>
    <p:sldId id="822" r:id="rId31"/>
    <p:sldId id="823" r:id="rId32"/>
    <p:sldId id="824" r:id="rId33"/>
    <p:sldId id="825" r:id="rId34"/>
    <p:sldId id="827" r:id="rId35"/>
    <p:sldId id="828" r:id="rId36"/>
    <p:sldId id="739" r:id="rId37"/>
    <p:sldId id="740" r:id="rId38"/>
    <p:sldId id="755" r:id="rId39"/>
    <p:sldId id="780" r:id="rId40"/>
    <p:sldId id="757" r:id="rId41"/>
    <p:sldId id="758" r:id="rId42"/>
    <p:sldId id="759" r:id="rId43"/>
    <p:sldId id="760" r:id="rId44"/>
    <p:sldId id="801" r:id="rId45"/>
    <p:sldId id="594" r:id="rId46"/>
  </p:sldIdLst>
  <p:sldSz cx="9144000" cy="6858000" type="screen4x3"/>
  <p:notesSz cx="6858000" cy="9144000"/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Arial" charset="0"/>
        <a:ea typeface="SimSun" charset="0"/>
        <a:cs typeface="SimSun" charset="0"/>
      </a:defRPr>
    </a:lvl1pPr>
    <a:lvl2pPr marL="742950" indent="-28575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Arial" charset="0"/>
        <a:ea typeface="SimSun" charset="0"/>
        <a:cs typeface="SimSun" charset="0"/>
      </a:defRPr>
    </a:lvl2pPr>
    <a:lvl3pPr marL="11430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Arial" charset="0"/>
        <a:ea typeface="SimSun" charset="0"/>
        <a:cs typeface="SimSun" charset="0"/>
      </a:defRPr>
    </a:lvl3pPr>
    <a:lvl4pPr marL="16002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Arial" charset="0"/>
        <a:ea typeface="SimSun" charset="0"/>
        <a:cs typeface="SimSun" charset="0"/>
      </a:defRPr>
    </a:lvl4pPr>
    <a:lvl5pPr marL="20574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Arial" charset="0"/>
        <a:ea typeface="SimSun" charset="0"/>
        <a:cs typeface="SimSun" charset="0"/>
      </a:defRPr>
    </a:lvl5pPr>
    <a:lvl6pPr marL="2286000" algn="l" defTabSz="457200" rtl="0" eaLnBrk="1" latinLnBrk="0" hangingPunct="1">
      <a:defRPr sz="2400" kern="1200">
        <a:solidFill>
          <a:schemeClr val="bg1"/>
        </a:solidFill>
        <a:latin typeface="Arial" charset="0"/>
        <a:ea typeface="SimSun" charset="0"/>
        <a:cs typeface="SimSun" charset="0"/>
      </a:defRPr>
    </a:lvl6pPr>
    <a:lvl7pPr marL="2743200" algn="l" defTabSz="457200" rtl="0" eaLnBrk="1" latinLnBrk="0" hangingPunct="1">
      <a:defRPr sz="2400" kern="1200">
        <a:solidFill>
          <a:schemeClr val="bg1"/>
        </a:solidFill>
        <a:latin typeface="Arial" charset="0"/>
        <a:ea typeface="SimSun" charset="0"/>
        <a:cs typeface="SimSun" charset="0"/>
      </a:defRPr>
    </a:lvl7pPr>
    <a:lvl8pPr marL="3200400" algn="l" defTabSz="457200" rtl="0" eaLnBrk="1" latinLnBrk="0" hangingPunct="1">
      <a:defRPr sz="2400" kern="1200">
        <a:solidFill>
          <a:schemeClr val="bg1"/>
        </a:solidFill>
        <a:latin typeface="Arial" charset="0"/>
        <a:ea typeface="SimSun" charset="0"/>
        <a:cs typeface="SimSun" charset="0"/>
      </a:defRPr>
    </a:lvl8pPr>
    <a:lvl9pPr marL="3657600" algn="l" defTabSz="457200" rtl="0" eaLnBrk="1" latinLnBrk="0" hangingPunct="1">
      <a:defRPr sz="2400" kern="1200">
        <a:solidFill>
          <a:schemeClr val="bg1"/>
        </a:solidFill>
        <a:latin typeface="Arial" charset="0"/>
        <a:ea typeface="SimSun" charset="0"/>
        <a:cs typeface="SimSun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133" d="100"/>
          <a:sy n="133" d="100"/>
        </p:scale>
        <p:origin x="-1608" y="-28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33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37.xml"/><Relationship Id="rId47" Type="http://schemas.openxmlformats.org/officeDocument/2006/relationships/notesMaster" Target="notesMasters/notes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9" Type="http://schemas.openxmlformats.org/officeDocument/2006/relationships/slideMaster" Target="slideMasters/slideMaster9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cs typeface="Arial" charset="0"/>
            </a:endParaRPr>
          </a:p>
        </p:txBody>
      </p:sp>
      <p:sp>
        <p:nvSpPr>
          <p:cNvPr id="34819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cs typeface="Arial" charset="0"/>
            </a:endParaRPr>
          </a:p>
        </p:txBody>
      </p:sp>
      <p:sp>
        <p:nvSpPr>
          <p:cNvPr id="34820" name="Text Box 3"/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cs typeface="Arial" charset="0"/>
            </a:endParaRP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3884613" y="0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2" name="Rectangle 5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8825" cy="3425825"/>
          </a:xfrm>
          <a:prstGeom prst="rect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54" name="Rectangle 6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34824" name="Text Box 7"/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cs typeface="Arial" charset="0"/>
            </a:endParaRPr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9AE75873-E3FB-CF4E-8A6C-E94A8537B501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568390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6" charset="0"/>
        <a:ea typeface="ＭＳ Ｐゴシック" charset="0"/>
        <a:cs typeface="ＭＳ Ｐゴシック" charset="0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6" charset="0"/>
        <a:ea typeface="ＭＳ Ｐゴシック" charset="0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6" charset="0"/>
        <a:ea typeface="ＭＳ Ｐゴシック" charset="0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6" charset="0"/>
        <a:ea typeface="ＭＳ Ｐゴシック" charset="0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6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eaLnBrk="1" hangingPunct="1"/>
            <a:fld id="{86D6A492-06A7-0247-B85E-4FD05130B281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2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sp>
        <p:nvSpPr>
          <p:cNvPr id="583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DAD19A-B875-004D-AB14-D38DC19C055D}" type="slidenum">
              <a:rPr lang="en-US">
                <a:solidFill>
                  <a:prstClr val="black"/>
                </a:solidFill>
                <a:latin typeface="Calibri"/>
              </a:rPr>
              <a:pPr/>
              <a:t>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33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9AE75873-E3FB-CF4E-8A6C-E94A8537B501}" type="slidenum">
              <a:rPr lang="en-CA" smtClean="0"/>
              <a:pPr>
                <a:defRPr/>
              </a:pPr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681273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9AE75873-E3FB-CF4E-8A6C-E94A8537B501}" type="slidenum">
              <a:rPr lang="en-CA" smtClean="0"/>
              <a:pPr>
                <a:defRPr/>
              </a:pPr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681273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eaLnBrk="1" hangingPunct="1"/>
            <a:fld id="{4F2D7E08-2BEA-A34B-869E-EA28D314EE57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33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E61BCE-F19D-1C41-8A4C-859F4838B6BE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3768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52BE50-0689-9346-8983-D2DCC1E583F5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3711715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2296D0-7F75-BC46-A7E4-C1014995E9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6386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223209-08D8-0A47-8C53-7808418333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828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7813" y="274638"/>
            <a:ext cx="2055812" cy="58483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8213" cy="58483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B4576B-CCDF-C041-8345-25C48608F989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329876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SimSun" charset="0"/>
                <a:cs typeface="SimSu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1" hangingPunct="1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SimSun" charset="0"/>
                <a:cs typeface="SimSu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SimSun" charset="0"/>
                <a:cs typeface="SimSun" charset="0"/>
              </a:defRPr>
            </a:lvl1pPr>
          </a:lstStyle>
          <a:p>
            <a:pPr>
              <a:defRPr/>
            </a:pPr>
            <a:fld id="{E75D279C-0762-284E-A5E5-ED16873DEB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9159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SimSun" charset="0"/>
                <a:cs typeface="SimSu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1" hangingPunct="1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SimSun" charset="0"/>
                <a:cs typeface="SimSu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SimSun" charset="0"/>
                <a:cs typeface="SimSun" charset="0"/>
              </a:defRPr>
            </a:lvl1pPr>
          </a:lstStyle>
          <a:p>
            <a:pPr>
              <a:defRPr/>
            </a:pPr>
            <a:fld id="{422F132B-178F-4247-8686-08AC7937F9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6299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SimSun" charset="0"/>
                <a:cs typeface="SimSu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1" hangingPunct="1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SimSun" charset="0"/>
                <a:cs typeface="SimSu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SimSun" charset="0"/>
                <a:cs typeface="SimSun" charset="0"/>
              </a:defRPr>
            </a:lvl1pPr>
          </a:lstStyle>
          <a:p>
            <a:pPr>
              <a:defRPr/>
            </a:pPr>
            <a:fld id="{71D563AE-C9E2-8A45-ACF6-014C2F2102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9896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SimSun" charset="0"/>
                <a:cs typeface="SimSu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1" hangingPunct="1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SimSun" charset="0"/>
                <a:cs typeface="SimSu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SimSun" charset="0"/>
                <a:cs typeface="SimSun" charset="0"/>
              </a:defRPr>
            </a:lvl1pPr>
          </a:lstStyle>
          <a:p>
            <a:pPr>
              <a:defRPr/>
            </a:pPr>
            <a:fld id="{368AA692-F55F-4B41-8448-E17542C924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1432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SimSun" charset="0"/>
                <a:cs typeface="SimSu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1" hangingPunct="1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SimSun" charset="0"/>
                <a:cs typeface="SimSu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SimSun" charset="0"/>
                <a:cs typeface="SimSun" charset="0"/>
              </a:defRPr>
            </a:lvl1pPr>
          </a:lstStyle>
          <a:p>
            <a:pPr>
              <a:defRPr/>
            </a:pPr>
            <a:fld id="{57C40A3C-E606-AF4A-8010-EF0552FC2D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793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SimSun" charset="0"/>
                <a:cs typeface="SimSu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1" hangingPunct="1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SimSun" charset="0"/>
                <a:cs typeface="SimSu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SimSun" charset="0"/>
                <a:cs typeface="SimSun" charset="0"/>
              </a:defRPr>
            </a:lvl1pPr>
          </a:lstStyle>
          <a:p>
            <a:pPr>
              <a:defRPr/>
            </a:pPr>
            <a:fld id="{5CD6F3BD-7D3F-B144-8530-04BFEA7445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3432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SimSun" charset="0"/>
                <a:cs typeface="SimSu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1" hangingPunct="1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SimSun" charset="0"/>
                <a:cs typeface="SimSu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SimSun" charset="0"/>
                <a:cs typeface="SimSun" charset="0"/>
              </a:defRPr>
            </a:lvl1pPr>
          </a:lstStyle>
          <a:p>
            <a:pPr>
              <a:defRPr/>
            </a:pPr>
            <a:fld id="{678D34B6-629D-604D-A293-0EC3575F45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2869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SimSun" charset="0"/>
                <a:cs typeface="SimSu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1" hangingPunct="1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SimSun" charset="0"/>
                <a:cs typeface="SimSu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SimSun" charset="0"/>
                <a:cs typeface="SimSun" charset="0"/>
              </a:defRPr>
            </a:lvl1pPr>
          </a:lstStyle>
          <a:p>
            <a:pPr>
              <a:defRPr/>
            </a:pPr>
            <a:fld id="{A206544C-32D6-FC42-B94E-1CF6A0AA9E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102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55EDD4-CBF9-054D-BCB6-6EDBC8A8E865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59328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SimSun" charset="0"/>
                <a:cs typeface="SimSu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1" hangingPunct="1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SimSun" charset="0"/>
                <a:cs typeface="SimSu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SimSun" charset="0"/>
                <a:cs typeface="SimSun" charset="0"/>
              </a:defRPr>
            </a:lvl1pPr>
          </a:lstStyle>
          <a:p>
            <a:pPr>
              <a:defRPr/>
            </a:pPr>
            <a:fld id="{9FE50D29-7366-5443-8E36-C3F72EF743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293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SimSun" charset="0"/>
                <a:cs typeface="SimSu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1" hangingPunct="1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SimSun" charset="0"/>
                <a:cs typeface="SimSu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SimSun" charset="0"/>
                <a:cs typeface="SimSun" charset="0"/>
              </a:defRPr>
            </a:lvl1pPr>
          </a:lstStyle>
          <a:p>
            <a:pPr>
              <a:defRPr/>
            </a:pPr>
            <a:fld id="{14B1D9C6-9832-414B-92E1-45B05523F8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6510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SimSun" charset="0"/>
                <a:cs typeface="SimSu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1" hangingPunct="1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SimSun" charset="0"/>
                <a:cs typeface="SimSu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SimSun" charset="0"/>
                <a:cs typeface="SimSun" charset="0"/>
              </a:defRPr>
            </a:lvl1pPr>
          </a:lstStyle>
          <a:p>
            <a:pPr>
              <a:defRPr/>
            </a:pPr>
            <a:fld id="{0A24B0B6-F102-0642-B682-2868121302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8676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36C442-BDF7-094F-9687-F48D3ED69A0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3343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628E12-22F9-5540-AA2D-E48FB38393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0627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9B72BD-9846-2F47-8D44-450F19B11C7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8028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7CB115-0546-7846-93B0-279356F8DC5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7481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82FD61-F856-9E44-AA0E-F23FAC28E83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5785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784DFC-33EC-C14D-AF36-4A7E77C9768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5963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063D2B-A613-3E45-965A-47F9857CF1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893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1A2E12-8112-4041-84F0-1D9AB463B9EB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225224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0DE64B-B10E-DE40-8252-02ACA5E44CD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3456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1825C6-7BB4-9044-80FC-53BE87F8BCE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1049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081E62-9241-C143-83C1-BFDBF550E06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1817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59E9EA-2FCA-0549-8809-8832612164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8311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870D447-7706-C944-9FF4-463B6116582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239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C911D1E-E7C6-E74F-B5B4-66FC0A372DC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5674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DD5D27-B5A5-3C4E-AD0E-F457ABDD951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4198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2D1103-BC74-3348-951C-EDA49F89A72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9725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DAFB54-CB99-5F48-92A1-83E368E6953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320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1D7998-B0AB-8947-A4D2-6AEDF4FB64F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843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2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7012" cy="4522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1774FA-6942-B74C-B9F2-9B83F69C02A3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852075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E30545-0855-5B43-87CD-9E80CE177DA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0833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F89CA7-4A19-D04E-A006-98FE4DB6976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4961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7AE947-09DA-FA44-8861-43790EEA224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8014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442B7A-94F4-D549-9BD1-49EF89BE58A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277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6FB75B-35D6-0540-82B2-55F27C2BA3B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5103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2296D0-7F75-BC46-A7E4-C1014995E9A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2362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223209-08D8-0A47-8C53-78084183338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8912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  <a:ea typeface="SimSu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E61BCE-F19D-1C41-8A4C-859F4838B6BE}" type="slidenum">
              <a:rPr lang="en-CA">
                <a:latin typeface="Calibri"/>
                <a:ea typeface="SimSun"/>
              </a:rPr>
              <a:pPr>
                <a:defRPr/>
              </a:pPr>
              <a:t>‹#›</a:t>
            </a:fld>
            <a:endParaRPr lang="en-CA">
              <a:latin typeface="Calibri"/>
              <a:ea typeface="SimSun"/>
            </a:endParaRPr>
          </a:p>
        </p:txBody>
      </p:sp>
    </p:spTree>
    <p:extLst>
      <p:ext uri="{BB962C8B-B14F-4D97-AF65-F5344CB8AC3E}">
        <p14:creationId xmlns:p14="http://schemas.microsoft.com/office/powerpoint/2010/main" val="13628863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  <a:ea typeface="SimSu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55EDD4-CBF9-054D-BCB6-6EDBC8A8E865}" type="slidenum">
              <a:rPr lang="en-CA">
                <a:latin typeface="Calibri"/>
                <a:ea typeface="SimSun"/>
              </a:rPr>
              <a:pPr>
                <a:defRPr/>
              </a:pPr>
              <a:t>‹#›</a:t>
            </a:fld>
            <a:endParaRPr lang="en-CA">
              <a:latin typeface="Calibri"/>
              <a:ea typeface="SimSun"/>
            </a:endParaRPr>
          </a:p>
        </p:txBody>
      </p:sp>
    </p:spTree>
    <p:extLst>
      <p:ext uri="{BB962C8B-B14F-4D97-AF65-F5344CB8AC3E}">
        <p14:creationId xmlns:p14="http://schemas.microsoft.com/office/powerpoint/2010/main" val="28023500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  <a:ea typeface="SimSu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1A2E12-8112-4041-84F0-1D9AB463B9EB}" type="slidenum">
              <a:rPr lang="en-CA">
                <a:latin typeface="Calibri"/>
                <a:ea typeface="SimSun"/>
              </a:rPr>
              <a:pPr>
                <a:defRPr/>
              </a:pPr>
              <a:t>‹#›</a:t>
            </a:fld>
            <a:endParaRPr lang="en-CA">
              <a:latin typeface="Calibri"/>
              <a:ea typeface="SimSun"/>
            </a:endParaRPr>
          </a:p>
        </p:txBody>
      </p:sp>
    </p:spTree>
    <p:extLst>
      <p:ext uri="{BB962C8B-B14F-4D97-AF65-F5344CB8AC3E}">
        <p14:creationId xmlns:p14="http://schemas.microsoft.com/office/powerpoint/2010/main" val="3087851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A5EE72-1BDB-BE46-990A-44ECECEAF668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1522249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2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7012" cy="4522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  <a:ea typeface="SimSu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1774FA-6942-B74C-B9F2-9B83F69C02A3}" type="slidenum">
              <a:rPr lang="en-CA">
                <a:latin typeface="Calibri"/>
                <a:ea typeface="SimSun"/>
              </a:rPr>
              <a:pPr>
                <a:defRPr/>
              </a:pPr>
              <a:t>‹#›</a:t>
            </a:fld>
            <a:endParaRPr lang="en-CA">
              <a:latin typeface="Calibri"/>
              <a:ea typeface="SimSun"/>
            </a:endParaRPr>
          </a:p>
        </p:txBody>
      </p:sp>
    </p:spTree>
    <p:extLst>
      <p:ext uri="{BB962C8B-B14F-4D97-AF65-F5344CB8AC3E}">
        <p14:creationId xmlns:p14="http://schemas.microsoft.com/office/powerpoint/2010/main" val="10375615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  <a:ea typeface="SimSun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A5EE72-1BDB-BE46-990A-44ECECEAF668}" type="slidenum">
              <a:rPr lang="en-CA">
                <a:latin typeface="Calibri"/>
                <a:ea typeface="SimSun"/>
              </a:rPr>
              <a:pPr>
                <a:defRPr/>
              </a:pPr>
              <a:t>‹#›</a:t>
            </a:fld>
            <a:endParaRPr lang="en-CA">
              <a:latin typeface="Calibri"/>
              <a:ea typeface="SimSun"/>
            </a:endParaRPr>
          </a:p>
        </p:txBody>
      </p:sp>
    </p:spTree>
    <p:extLst>
      <p:ext uri="{BB962C8B-B14F-4D97-AF65-F5344CB8AC3E}">
        <p14:creationId xmlns:p14="http://schemas.microsoft.com/office/powerpoint/2010/main" val="31694120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  <a:ea typeface="SimSun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592578-1651-0744-9244-D2741F5077B0}" type="slidenum">
              <a:rPr lang="en-CA">
                <a:latin typeface="Calibri"/>
                <a:ea typeface="SimSun"/>
              </a:rPr>
              <a:pPr>
                <a:defRPr/>
              </a:pPr>
              <a:t>‹#›</a:t>
            </a:fld>
            <a:endParaRPr lang="en-CA">
              <a:latin typeface="Calibri"/>
              <a:ea typeface="SimSun"/>
            </a:endParaRPr>
          </a:p>
        </p:txBody>
      </p:sp>
    </p:spTree>
    <p:extLst>
      <p:ext uri="{BB962C8B-B14F-4D97-AF65-F5344CB8AC3E}">
        <p14:creationId xmlns:p14="http://schemas.microsoft.com/office/powerpoint/2010/main" val="16438212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  <a:ea typeface="SimSun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3C2095-6C63-4647-BD0E-D62287915F37}" type="slidenum">
              <a:rPr lang="en-CA">
                <a:latin typeface="Calibri"/>
                <a:ea typeface="SimSun"/>
              </a:rPr>
              <a:pPr>
                <a:defRPr/>
              </a:pPr>
              <a:t>‹#›</a:t>
            </a:fld>
            <a:endParaRPr lang="en-CA">
              <a:latin typeface="Calibri"/>
              <a:ea typeface="SimSun"/>
            </a:endParaRPr>
          </a:p>
        </p:txBody>
      </p:sp>
    </p:spTree>
    <p:extLst>
      <p:ext uri="{BB962C8B-B14F-4D97-AF65-F5344CB8AC3E}">
        <p14:creationId xmlns:p14="http://schemas.microsoft.com/office/powerpoint/2010/main" val="31457943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  <a:ea typeface="SimSu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58F08-1472-AC45-9535-30CA44D2F8D0}" type="slidenum">
              <a:rPr lang="en-CA">
                <a:latin typeface="Calibri"/>
                <a:ea typeface="SimSun"/>
              </a:rPr>
              <a:pPr>
                <a:defRPr/>
              </a:pPr>
              <a:t>‹#›</a:t>
            </a:fld>
            <a:endParaRPr lang="en-CA">
              <a:latin typeface="Calibri"/>
              <a:ea typeface="SimSun"/>
            </a:endParaRPr>
          </a:p>
        </p:txBody>
      </p:sp>
    </p:spTree>
    <p:extLst>
      <p:ext uri="{BB962C8B-B14F-4D97-AF65-F5344CB8AC3E}">
        <p14:creationId xmlns:p14="http://schemas.microsoft.com/office/powerpoint/2010/main" val="11080181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  <a:ea typeface="SimSu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28ED3D-5648-8D49-AE81-303A68CE4D22}" type="slidenum">
              <a:rPr lang="en-CA">
                <a:latin typeface="Calibri"/>
                <a:ea typeface="SimSun"/>
              </a:rPr>
              <a:pPr>
                <a:defRPr/>
              </a:pPr>
              <a:t>‹#›</a:t>
            </a:fld>
            <a:endParaRPr lang="en-CA">
              <a:latin typeface="Calibri"/>
              <a:ea typeface="SimSun"/>
            </a:endParaRPr>
          </a:p>
        </p:txBody>
      </p:sp>
    </p:spTree>
    <p:extLst>
      <p:ext uri="{BB962C8B-B14F-4D97-AF65-F5344CB8AC3E}">
        <p14:creationId xmlns:p14="http://schemas.microsoft.com/office/powerpoint/2010/main" val="4065649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  <a:ea typeface="SimSu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52BE50-0689-9346-8983-D2DCC1E583F5}" type="slidenum">
              <a:rPr lang="en-CA">
                <a:latin typeface="Calibri"/>
                <a:ea typeface="SimSun"/>
              </a:rPr>
              <a:pPr>
                <a:defRPr/>
              </a:pPr>
              <a:t>‹#›</a:t>
            </a:fld>
            <a:endParaRPr lang="en-CA">
              <a:latin typeface="Calibri"/>
              <a:ea typeface="SimSun"/>
            </a:endParaRPr>
          </a:p>
        </p:txBody>
      </p:sp>
    </p:spTree>
    <p:extLst>
      <p:ext uri="{BB962C8B-B14F-4D97-AF65-F5344CB8AC3E}">
        <p14:creationId xmlns:p14="http://schemas.microsoft.com/office/powerpoint/2010/main" val="13703544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7813" y="274638"/>
            <a:ext cx="2055812" cy="58483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8213" cy="58483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  <a:ea typeface="SimSu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B4576B-CCDF-C041-8345-25C48608F989}" type="slidenum">
              <a:rPr lang="en-CA">
                <a:latin typeface="Calibri"/>
                <a:ea typeface="SimSun"/>
              </a:rPr>
              <a:pPr>
                <a:defRPr/>
              </a:pPr>
              <a:t>‹#›</a:t>
            </a:fld>
            <a:endParaRPr lang="en-CA">
              <a:latin typeface="Calibri"/>
              <a:ea typeface="SimSun"/>
            </a:endParaRPr>
          </a:p>
        </p:txBody>
      </p:sp>
    </p:spTree>
    <p:extLst>
      <p:ext uri="{BB962C8B-B14F-4D97-AF65-F5344CB8AC3E}">
        <p14:creationId xmlns:p14="http://schemas.microsoft.com/office/powerpoint/2010/main" val="22521769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871EC-B912-3940-B089-CA4BE44AACF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16-12-07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46F20-5446-C843-AAAA-DC97C76747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12586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871EC-B912-3940-B089-CA4BE44AACF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16-12-07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46F20-5446-C843-AAAA-DC97C76747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3432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592578-1651-0744-9244-D2741F5077B0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389534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871EC-B912-3940-B089-CA4BE44AACF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16-12-07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46F20-5446-C843-AAAA-DC97C76747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85254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871EC-B912-3940-B089-CA4BE44AACF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16-12-07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46F20-5446-C843-AAAA-DC97C76747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190713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871EC-B912-3940-B089-CA4BE44AACF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16-12-07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46F20-5446-C843-AAAA-DC97C76747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42676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871EC-B912-3940-B089-CA4BE44AACF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16-12-07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46F20-5446-C843-AAAA-DC97C76747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08984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871EC-B912-3940-B089-CA4BE44AACF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16-12-07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46F20-5446-C843-AAAA-DC97C76747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546101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871EC-B912-3940-B089-CA4BE44AACF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16-12-07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46F20-5446-C843-AAAA-DC97C76747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095482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871EC-B912-3940-B089-CA4BE44AACF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16-12-07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46F20-5446-C843-AAAA-DC97C76747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886540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871EC-B912-3940-B089-CA4BE44AACF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16-12-07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46F20-5446-C843-AAAA-DC97C76747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169404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871EC-B912-3940-B089-CA4BE44AACF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16-12-07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46F20-5446-C843-AAAA-DC97C76747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039466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AB6A1-24A6-984D-B0D8-D566D1A8C8B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16-12-07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05F79-49B9-2744-9F98-D97525660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1842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3C2095-6C63-4647-BD0E-D62287915F37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8679061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AB6A1-24A6-984D-B0D8-D566D1A8C8B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16-12-07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05F79-49B9-2744-9F98-D97525660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666169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AB6A1-24A6-984D-B0D8-D566D1A8C8B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16-12-07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05F79-49B9-2744-9F98-D97525660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036937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AB6A1-24A6-984D-B0D8-D566D1A8C8B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16-12-07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05F79-49B9-2744-9F98-D97525660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567507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AB6A1-24A6-984D-B0D8-D566D1A8C8B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16-12-07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05F79-49B9-2744-9F98-D97525660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023259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AB6A1-24A6-984D-B0D8-D566D1A8C8B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16-12-07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05F79-49B9-2744-9F98-D97525660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219951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AB6A1-24A6-984D-B0D8-D566D1A8C8B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16-12-07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05F79-49B9-2744-9F98-D97525660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832858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AB6A1-24A6-984D-B0D8-D566D1A8C8B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16-12-07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05F79-49B9-2744-9F98-D97525660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632158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AB6A1-24A6-984D-B0D8-D566D1A8C8B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16-12-07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05F79-49B9-2744-9F98-D97525660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353315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AB6A1-24A6-984D-B0D8-D566D1A8C8B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16-12-07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05F79-49B9-2744-9F98-D97525660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30015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AB6A1-24A6-984D-B0D8-D566D1A8C8B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16-12-07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05F79-49B9-2744-9F98-D97525660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1823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58F08-1472-AC45-9535-30CA44D2F8D0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2148399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871EC-B912-3940-B089-CA4BE44AACF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16-12-07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46F20-5446-C843-AAAA-DC97C76747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805277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871EC-B912-3940-B089-CA4BE44AACF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16-12-07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46F20-5446-C843-AAAA-DC97C76747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416538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871EC-B912-3940-B089-CA4BE44AACF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16-12-07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46F20-5446-C843-AAAA-DC97C76747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017074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871EC-B912-3940-B089-CA4BE44AACF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16-12-07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46F20-5446-C843-AAAA-DC97C76747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13716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871EC-B912-3940-B089-CA4BE44AACF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16-12-07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46F20-5446-C843-AAAA-DC97C76747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616526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871EC-B912-3940-B089-CA4BE44AACF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16-12-07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46F20-5446-C843-AAAA-DC97C76747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084543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871EC-B912-3940-B089-CA4BE44AACF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16-12-07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46F20-5446-C843-AAAA-DC97C76747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44074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871EC-B912-3940-B089-CA4BE44AACF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16-12-07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46F20-5446-C843-AAAA-DC97C76747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752096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871EC-B912-3940-B089-CA4BE44AACF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16-12-07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46F20-5446-C843-AAAA-DC97C76747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348194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871EC-B912-3940-B089-CA4BE44AACF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16-12-07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46F20-5446-C843-AAAA-DC97C76747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2506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28ED3D-5648-8D49-AE81-303A68CE4D22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0263640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871EC-B912-3940-B089-CA4BE44AACF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16-12-07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46F20-5446-C843-AAAA-DC97C76747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954135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DD5D27-B5A5-3C4E-AD0E-F457ABDD95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6099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2D1103-BC74-3348-951C-EDA49F89A72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20916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DAFB54-CB99-5F48-92A1-83E368E695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59592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1D7998-B0AB-8947-A4D2-6AEDF4FB64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4112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E30545-0855-5B43-87CD-9E80CE177D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76932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F89CA7-4A19-D04E-A006-98FE4DB697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01627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7AE947-09DA-FA44-8861-43790EEA22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07353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442B7A-94F4-D549-9BD1-49EF89BE58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99489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6FB75B-35D6-0540-82B2-55F27C2BA3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508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9.xml"/><Relationship Id="rId3" Type="http://schemas.openxmlformats.org/officeDocument/2006/relationships/slideLayout" Target="../slideLayouts/slideLayout60.xml"/><Relationship Id="rId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5.xml"/><Relationship Id="rId9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9.xml"/><Relationship Id="rId2" Type="http://schemas.openxmlformats.org/officeDocument/2006/relationships/slideLayout" Target="../slideLayouts/slideLayout70.xml"/><Relationship Id="rId3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5.xml"/><Relationship Id="rId8" Type="http://schemas.openxmlformats.org/officeDocument/2006/relationships/slideLayout" Target="../slideLayouts/slideLayout76.xml"/><Relationship Id="rId9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80.xml"/><Relationship Id="rId2" Type="http://schemas.openxmlformats.org/officeDocument/2006/relationships/slideLayout" Target="../slideLayouts/slideLayout81.xml"/><Relationship Id="rId3" Type="http://schemas.openxmlformats.org/officeDocument/2006/relationships/slideLayout" Target="../slideLayouts/slideLayout82.xml"/><Relationship Id="rId4" Type="http://schemas.openxmlformats.org/officeDocument/2006/relationships/slideLayout" Target="../slideLayouts/slideLayout83.xml"/><Relationship Id="rId5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6.xml"/><Relationship Id="rId8" Type="http://schemas.openxmlformats.org/officeDocument/2006/relationships/slideLayout" Target="../slideLayouts/slideLayout87.xml"/><Relationship Id="rId9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1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91.xml"/><Relationship Id="rId2" Type="http://schemas.openxmlformats.org/officeDocument/2006/relationships/slideLayout" Target="../slideLayouts/slideLayout92.xml"/><Relationship Id="rId3" Type="http://schemas.openxmlformats.org/officeDocument/2006/relationships/slideLayout" Target="../slideLayouts/slideLayout93.xml"/><Relationship Id="rId4" Type="http://schemas.openxmlformats.org/officeDocument/2006/relationships/slideLayout" Target="../slideLayouts/slideLayout94.xml"/><Relationship Id="rId5" Type="http://schemas.openxmlformats.org/officeDocument/2006/relationships/slideLayout" Target="../slideLayouts/slideLayout95.xml"/><Relationship Id="rId6" Type="http://schemas.openxmlformats.org/officeDocument/2006/relationships/slideLayout" Target="../slideLayouts/slideLayout96.xml"/><Relationship Id="rId7" Type="http://schemas.openxmlformats.org/officeDocument/2006/relationships/slideLayout" Target="../slideLayouts/slideLayout97.xml"/><Relationship Id="rId8" Type="http://schemas.openxmlformats.org/officeDocument/2006/relationships/slideLayout" Target="../slideLayouts/slideLayout98.xml"/><Relationship Id="rId9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6425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6425" cy="452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3175"/>
            <a:ext cx="2130425" cy="366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defRPr sz="1800">
                <a:solidFill>
                  <a:srgbClr val="000000"/>
                </a:solidFill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3124200" y="6354763"/>
            <a:ext cx="2895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3175"/>
            <a:ext cx="2130425" cy="366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defRPr sz="1800">
                <a:solidFill>
                  <a:srgbClr val="000000"/>
                </a:solidFill>
                <a:cs typeface="Arial" charset="0"/>
              </a:defRPr>
            </a:lvl1pPr>
          </a:lstStyle>
          <a:p>
            <a:pPr>
              <a:defRPr/>
            </a:pPr>
            <a:fld id="{0C129207-22C7-0B49-B67C-DAC2B87A46DE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  <p:sldLayoutId id="2147484006" r:id="rId2"/>
    <p:sldLayoutId id="2147484007" r:id="rId3"/>
    <p:sldLayoutId id="2147484008" r:id="rId4"/>
    <p:sldLayoutId id="2147484009" r:id="rId5"/>
    <p:sldLayoutId id="2147484010" r:id="rId6"/>
    <p:sldLayoutId id="2147484011" r:id="rId7"/>
    <p:sldLayoutId id="2147484012" r:id="rId8"/>
    <p:sldLayoutId id="2147484013" r:id="rId9"/>
    <p:sldLayoutId id="2147484014" r:id="rId10"/>
    <p:sldLayoutId id="2147484015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SimSun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pitchFamily="32" charset="0"/>
          <a:ea typeface="SimSun" charset="-122"/>
          <a:cs typeface="SimSun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pitchFamily="32" charset="0"/>
          <a:ea typeface="SimSun" charset="-122"/>
          <a:cs typeface="SimSun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pitchFamily="32" charset="0"/>
          <a:ea typeface="SimSun" charset="-122"/>
          <a:cs typeface="SimSun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pitchFamily="32" charset="0"/>
          <a:ea typeface="SimSun" charset="-122"/>
          <a:cs typeface="SimSun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SimSun" charset="-122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SimSun" charset="-122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SimSun" charset="-122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SimSun" charset="-122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SimSun" charset="0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>
          <a:solidFill>
            <a:srgbClr val="000000"/>
          </a:solidFill>
          <a:latin typeface="+mn-lt"/>
          <a:ea typeface="+mn-ea"/>
          <a:cs typeface="SimSun" charset="0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SimSun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SimSun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SimSun" charset="0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 eaLnBrk="0" hangingPunct="0">
              <a:buClrTx/>
              <a:buSzTx/>
              <a:buFontTx/>
              <a:buNone/>
              <a:defRPr sz="140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eaLnBrk="0" hangingPunct="0">
              <a:buClrTx/>
              <a:buSzTx/>
              <a:buFontTx/>
              <a:buNone/>
              <a:defRPr sz="140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 eaLnBrk="0" hangingPunct="0">
              <a:buClrTx/>
              <a:buSzTx/>
              <a:buFontTx/>
              <a:buNone/>
              <a:defRPr sz="140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BBF2F5C-CCB1-7E47-8A4E-2252742761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1" r:id="rId1"/>
    <p:sldLayoutId id="2147484052" r:id="rId2"/>
    <p:sldLayoutId id="2147484053" r:id="rId3"/>
    <p:sldLayoutId id="2147484054" r:id="rId4"/>
    <p:sldLayoutId id="2147484055" r:id="rId5"/>
    <p:sldLayoutId id="2147484056" r:id="rId6"/>
    <p:sldLayoutId id="2147484057" r:id="rId7"/>
    <p:sldLayoutId id="2147484058" r:id="rId8"/>
    <p:sldLayoutId id="2147484059" r:id="rId9"/>
    <p:sldLayoutId id="2147484060" r:id="rId10"/>
    <p:sldLayoutId id="214748406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eaLnBrk="0" hangingPunct="0">
              <a:buClrTx/>
              <a:buSzTx/>
              <a:buFontTx/>
              <a:buNone/>
            </a:pPr>
            <a:fld id="{75051699-5FED-0B4E-8BE7-197B6DE885D9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defTabSz="914400" eaLnBrk="0" hangingPunct="0">
                <a:buClrTx/>
                <a:buSzTx/>
                <a:buFontTx/>
                <a:buNone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286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1" r:id="rId1"/>
    <p:sldLayoutId id="2147484162" r:id="rId2"/>
    <p:sldLayoutId id="2147484163" r:id="rId3"/>
    <p:sldLayoutId id="2147484164" r:id="rId4"/>
    <p:sldLayoutId id="2147484165" r:id="rId5"/>
    <p:sldLayoutId id="2147484166" r:id="rId6"/>
    <p:sldLayoutId id="2147484167" r:id="rId7"/>
    <p:sldLayoutId id="2147484168" r:id="rId8"/>
    <p:sldLayoutId id="2147484169" r:id="rId9"/>
    <p:sldLayoutId id="2147484170" r:id="rId10"/>
    <p:sldLayoutId id="2147484171" r:id="rId11"/>
    <p:sldLayoutId id="2147484172" r:id="rId12"/>
    <p:sldLayoutId id="2147484173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C129207-22C7-0B49-B67C-DAC2B87A46DE}" type="slidenum">
              <a:rPr lang="en-CA" smtClean="0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75586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3" r:id="rId1"/>
    <p:sldLayoutId id="2147484204" r:id="rId2"/>
    <p:sldLayoutId id="2147484205" r:id="rId3"/>
    <p:sldLayoutId id="2147484206" r:id="rId4"/>
    <p:sldLayoutId id="2147484207" r:id="rId5"/>
    <p:sldLayoutId id="2147484208" r:id="rId6"/>
    <p:sldLayoutId id="2147484209" r:id="rId7"/>
    <p:sldLayoutId id="2147484210" r:id="rId8"/>
    <p:sldLayoutId id="2147484211" r:id="rId9"/>
    <p:sldLayoutId id="2147484212" r:id="rId10"/>
    <p:sldLayoutId id="214748421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6425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6425" cy="452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3175"/>
            <a:ext cx="2130425" cy="366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defRPr sz="1800">
                <a:solidFill>
                  <a:srgbClr val="000000"/>
                </a:solidFill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3124200" y="6354763"/>
            <a:ext cx="2895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3175"/>
            <a:ext cx="2130425" cy="366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defRPr sz="1800">
                <a:solidFill>
                  <a:srgbClr val="000000"/>
                </a:solidFill>
                <a:cs typeface="Arial" charset="0"/>
              </a:defRPr>
            </a:lvl1pPr>
          </a:lstStyle>
          <a:p>
            <a:pPr>
              <a:defRPr/>
            </a:pPr>
            <a:fld id="{0C129207-22C7-0B49-B67C-DAC2B87A46DE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70324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3" r:id="rId1"/>
    <p:sldLayoutId id="2147484254" r:id="rId2"/>
    <p:sldLayoutId id="2147484255" r:id="rId3"/>
    <p:sldLayoutId id="2147484256" r:id="rId4"/>
    <p:sldLayoutId id="2147484257" r:id="rId5"/>
    <p:sldLayoutId id="2147484258" r:id="rId6"/>
    <p:sldLayoutId id="2147484259" r:id="rId7"/>
    <p:sldLayoutId id="2147484260" r:id="rId8"/>
    <p:sldLayoutId id="2147484261" r:id="rId9"/>
    <p:sldLayoutId id="2147484262" r:id="rId10"/>
    <p:sldLayoutId id="2147484263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SimSun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pitchFamily="32" charset="0"/>
          <a:ea typeface="SimSun" charset="-122"/>
          <a:cs typeface="SimSun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pitchFamily="32" charset="0"/>
          <a:ea typeface="SimSun" charset="-122"/>
          <a:cs typeface="SimSun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pitchFamily="32" charset="0"/>
          <a:ea typeface="SimSun" charset="-122"/>
          <a:cs typeface="SimSun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pitchFamily="32" charset="0"/>
          <a:ea typeface="SimSun" charset="-122"/>
          <a:cs typeface="SimSun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SimSun" charset="-122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SimSun" charset="-122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SimSun" charset="-122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SimSun" charset="-122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SimSun" charset="0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>
          <a:solidFill>
            <a:srgbClr val="000000"/>
          </a:solidFill>
          <a:latin typeface="+mn-lt"/>
          <a:ea typeface="+mn-ea"/>
          <a:cs typeface="SimSun" charset="0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SimSun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SimSun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SimSun" charset="0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435871EC-B912-3940-B089-CA4BE44AACF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16-12-07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D6E46F20-5446-C843-AAAA-DC97C76747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294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5" r:id="rId1"/>
    <p:sldLayoutId id="2147484446" r:id="rId2"/>
    <p:sldLayoutId id="2147484447" r:id="rId3"/>
    <p:sldLayoutId id="2147484448" r:id="rId4"/>
    <p:sldLayoutId id="2147484449" r:id="rId5"/>
    <p:sldLayoutId id="2147484450" r:id="rId6"/>
    <p:sldLayoutId id="2147484451" r:id="rId7"/>
    <p:sldLayoutId id="2147484452" r:id="rId8"/>
    <p:sldLayoutId id="2147484453" r:id="rId9"/>
    <p:sldLayoutId id="2147484454" r:id="rId10"/>
    <p:sldLayoutId id="214748445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951AB6A1-24A6-984D-B0D8-D566D1A8C8B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16-12-07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67A05F79-49B9-2744-9F98-D97525660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4187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3" r:id="rId1"/>
    <p:sldLayoutId id="2147484494" r:id="rId2"/>
    <p:sldLayoutId id="2147484495" r:id="rId3"/>
    <p:sldLayoutId id="2147484496" r:id="rId4"/>
    <p:sldLayoutId id="2147484497" r:id="rId5"/>
    <p:sldLayoutId id="2147484498" r:id="rId6"/>
    <p:sldLayoutId id="2147484499" r:id="rId7"/>
    <p:sldLayoutId id="2147484500" r:id="rId8"/>
    <p:sldLayoutId id="2147484501" r:id="rId9"/>
    <p:sldLayoutId id="2147484502" r:id="rId10"/>
    <p:sldLayoutId id="214748450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435871EC-B912-3940-B089-CA4BE44AACF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16-12-07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D6E46F20-5446-C843-AAAA-DC97C76747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2075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5" r:id="rId1"/>
    <p:sldLayoutId id="2147484506" r:id="rId2"/>
    <p:sldLayoutId id="2147484507" r:id="rId3"/>
    <p:sldLayoutId id="2147484508" r:id="rId4"/>
    <p:sldLayoutId id="2147484509" r:id="rId5"/>
    <p:sldLayoutId id="2147484510" r:id="rId6"/>
    <p:sldLayoutId id="2147484511" r:id="rId7"/>
    <p:sldLayoutId id="2147484512" r:id="rId8"/>
    <p:sldLayoutId id="2147484513" r:id="rId9"/>
    <p:sldLayoutId id="2147484514" r:id="rId10"/>
    <p:sldLayoutId id="214748451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C129207-22C7-0B49-B67C-DAC2B87A46DE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170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7" r:id="rId1"/>
    <p:sldLayoutId id="2147484518" r:id="rId2"/>
    <p:sldLayoutId id="2147484519" r:id="rId3"/>
    <p:sldLayoutId id="2147484520" r:id="rId4"/>
    <p:sldLayoutId id="2147484521" r:id="rId5"/>
    <p:sldLayoutId id="2147484522" r:id="rId6"/>
    <p:sldLayoutId id="2147484523" r:id="rId7"/>
    <p:sldLayoutId id="2147484524" r:id="rId8"/>
    <p:sldLayoutId id="2147484525" r:id="rId9"/>
    <p:sldLayoutId id="2147484526" r:id="rId10"/>
    <p:sldLayoutId id="214748452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microsoft.com/office/2007/relationships/hdphoto" Target="../media/hdphoto6.wdp"/><Relationship Id="rId5" Type="http://schemas.microsoft.com/office/2007/relationships/hdphoto" Target="../media/hdphoto7.wdp"/><Relationship Id="rId6" Type="http://schemas.microsoft.com/office/2007/relationships/hdphoto" Target="../media/hdphoto8.wdp"/><Relationship Id="rId7" Type="http://schemas.microsoft.com/office/2007/relationships/hdphoto" Target="../media/hdphoto9.wdp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4" Type="http://schemas.openxmlformats.org/officeDocument/2006/relationships/image" Target="../media/image2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7.jpeg"/><Relationship Id="rId3" Type="http://schemas.microsoft.com/office/2007/relationships/hdphoto" Target="../media/hdphoto10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4" Type="http://schemas.microsoft.com/office/2007/relationships/hdphoto" Target="../media/hdphoto12.wdp"/><Relationship Id="rId5" Type="http://schemas.microsoft.com/office/2007/relationships/hdphoto" Target="../media/hdphoto13.wdp"/><Relationship Id="rId6" Type="http://schemas.microsoft.com/office/2007/relationships/hdphoto" Target="../media/hdphoto14.wdp"/><Relationship Id="rId7" Type="http://schemas.openxmlformats.org/officeDocument/2006/relationships/image" Target="../media/image29.png"/><Relationship Id="rId8" Type="http://schemas.microsoft.com/office/2007/relationships/hdphoto" Target="../media/hdphoto15.wdp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4" Type="http://schemas.openxmlformats.org/officeDocument/2006/relationships/image" Target="../media/image31.jp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microsoft.com/office/2007/relationships/hdphoto" Target="../media/hdphoto3.wdp"/><Relationship Id="rId5" Type="http://schemas.microsoft.com/office/2007/relationships/hdphoto" Target="../media/hdphoto4.wdp"/><Relationship Id="rId6" Type="http://schemas.microsoft.com/office/2007/relationships/hdphoto" Target="../media/hdphoto5.wdp"/><Relationship Id="rId7" Type="http://schemas.openxmlformats.org/officeDocument/2006/relationships/image" Target="../media/image34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92.xml"/><Relationship Id="rId2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Relationship Id="rId2" Type="http://schemas.openxmlformats.org/officeDocument/2006/relationships/image" Target="../media/image34.png"/><Relationship Id="rId3" Type="http://schemas.openxmlformats.org/officeDocument/2006/relationships/image" Target="../media/image37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Relationship Id="rId2" Type="http://schemas.openxmlformats.org/officeDocument/2006/relationships/image" Target="../media/image34.png"/><Relationship Id="rId3" Type="http://schemas.openxmlformats.org/officeDocument/2006/relationships/image" Target="../media/image3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92.xml"/><Relationship Id="rId2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4" Type="http://schemas.microsoft.com/office/2007/relationships/hdphoto" Target="../media/hdphoto14.wdp"/><Relationship Id="rId5" Type="http://schemas.microsoft.com/office/2007/relationships/hdphoto" Target="../media/hdphoto18.wdp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4" Type="http://schemas.microsoft.com/office/2007/relationships/hdphoto" Target="../media/hdphoto13.wdp"/><Relationship Id="rId5" Type="http://schemas.microsoft.com/office/2007/relationships/hdphoto" Target="../media/hdphoto19.wdp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microsoft.com/office/2007/relationships/hdphoto" Target="../media/hdphoto20.wdp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microsoft.com/office/2007/relationships/hdphoto" Target="../media/hdphoto2.wdp"/><Relationship Id="rId9" Type="http://schemas.microsoft.com/office/2007/relationships/hdphoto" Target="../media/hdphoto3.wdp"/><Relationship Id="rId10" Type="http://schemas.microsoft.com/office/2007/relationships/hdphoto" Target="../media/hdphoto4.wdp"/><Relationship Id="rId11" Type="http://schemas.microsoft.com/office/2007/relationships/hdphoto" Target="../media/hdphoto5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28.png"/><Relationship Id="rId5" Type="http://schemas.microsoft.com/office/2007/relationships/hdphoto" Target="../media/hdphoto13.wdp"/><Relationship Id="rId6" Type="http://schemas.microsoft.com/office/2007/relationships/hdphoto" Target="../media/hdphoto14.wdp"/><Relationship Id="rId7" Type="http://schemas.microsoft.com/office/2007/relationships/hdphoto" Target="../media/hdphoto21.wdp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microsoft.com/office/2007/relationships/hdphoto" Target="../media/hdphoto22.wdp"/><Relationship Id="rId5" Type="http://schemas.microsoft.com/office/2007/relationships/hdphoto" Target="../media/hdphoto23.wdp"/><Relationship Id="rId6" Type="http://schemas.microsoft.com/office/2007/relationships/hdphoto" Target="../media/hdphoto24.wdp"/><Relationship Id="rId7" Type="http://schemas.microsoft.com/office/2007/relationships/hdphoto" Target="../media/hdphoto12.wdp"/><Relationship Id="rId8" Type="http://schemas.openxmlformats.org/officeDocument/2006/relationships/image" Target="../media/image47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microsoft.com/office/2007/relationships/hdphoto" Target="../media/hdphoto25.wdp"/><Relationship Id="rId5" Type="http://schemas.microsoft.com/office/2007/relationships/hdphoto" Target="../media/hdphoto26.wdp"/><Relationship Id="rId6" Type="http://schemas.microsoft.com/office/2007/relationships/hdphoto" Target="../media/hdphoto27.wdp"/><Relationship Id="rId7" Type="http://schemas.microsoft.com/office/2007/relationships/hdphoto" Target="../media/hdphoto28.wdp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48.png"/><Relationship Id="rId6" Type="http://schemas.openxmlformats.org/officeDocument/2006/relationships/image" Target="../media/image49.jpe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4" Type="http://schemas.openxmlformats.org/officeDocument/2006/relationships/image" Target="../media/image43.png"/><Relationship Id="rId5" Type="http://schemas.microsoft.com/office/2007/relationships/hdphoto" Target="../media/hdphoto29.wdp"/><Relationship Id="rId6" Type="http://schemas.openxmlformats.org/officeDocument/2006/relationships/image" Target="../media/image28.png"/><Relationship Id="rId7" Type="http://schemas.microsoft.com/office/2007/relationships/hdphoto" Target="../media/hdphoto13.wdp"/><Relationship Id="rId8" Type="http://schemas.microsoft.com/office/2007/relationships/hdphoto" Target="../media/hdphoto30.wdp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4" Type="http://schemas.microsoft.com/office/2007/relationships/hdphoto" Target="../media/hdphoto31.wdp"/><Relationship Id="rId5" Type="http://schemas.microsoft.com/office/2007/relationships/hdphoto" Target="../media/hdphoto24.wdp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5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Relationship Id="rId2" Type="http://schemas.openxmlformats.org/officeDocument/2006/relationships/image" Target="../media/image13.JPG"/><Relationship Id="rId3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800px-Kv_IMG_0995.jpeg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528" r="3889"/>
          <a:stretch/>
        </p:blipFill>
        <p:spPr>
          <a:xfrm>
            <a:off x="-34533" y="0"/>
            <a:ext cx="9203933" cy="6858000"/>
          </a:xfrm>
          <a:prstGeom prst="rect">
            <a:avLst/>
          </a:prstGeom>
        </p:spPr>
      </p:pic>
      <p:pic>
        <p:nvPicPr>
          <p:cNvPr id="8" name="Picture 7" descr="CHIME Pathfinder_0996_colour shopped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465"/>
            <a:ext cx="9144001" cy="68565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8495" y="6211669"/>
            <a:ext cx="25112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 b="1" dirty="0" smtClean="0">
                <a:solidFill>
                  <a:srgbClr val="FFFFFF"/>
                </a:solidFill>
                <a:latin typeface="Calibri"/>
                <a:ea typeface="SimSun"/>
                <a:cs typeface="+mn-cs"/>
              </a:rPr>
              <a:t>Keith Vanderlinde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 b="1" dirty="0" smtClean="0">
                <a:solidFill>
                  <a:srgbClr val="FFFFFF"/>
                </a:solidFill>
                <a:latin typeface="Calibri"/>
                <a:ea typeface="SimSun"/>
                <a:cs typeface="+mn-cs"/>
              </a:rPr>
              <a:t>Dunlap Institute @ </a:t>
            </a:r>
            <a:r>
              <a:rPr lang="en-US" sz="1800" b="1" dirty="0" err="1" smtClean="0">
                <a:solidFill>
                  <a:srgbClr val="FFFFFF"/>
                </a:solidFill>
                <a:latin typeface="Calibri"/>
                <a:ea typeface="SimSun"/>
                <a:cs typeface="+mn-cs"/>
              </a:rPr>
              <a:t>UofT</a:t>
            </a:r>
            <a:endParaRPr lang="en-US" sz="1800" b="1" dirty="0">
              <a:solidFill>
                <a:srgbClr val="FFFFFF"/>
              </a:solidFill>
              <a:latin typeface="Calibri"/>
              <a:ea typeface="SimSun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58597" y="6211669"/>
            <a:ext cx="12918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 b="1" dirty="0" smtClean="0">
                <a:solidFill>
                  <a:srgbClr val="FFFFFF"/>
                </a:solidFill>
                <a:latin typeface="Calibri"/>
                <a:ea typeface="SimSun"/>
                <a:cs typeface="+mn-cs"/>
              </a:rPr>
              <a:t>Dec 7, 2016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 b="1" dirty="0" smtClean="0">
                <a:solidFill>
                  <a:srgbClr val="FFFFFF"/>
                </a:solidFill>
                <a:latin typeface="Calibri"/>
                <a:ea typeface="SimSun"/>
                <a:cs typeface="+mn-cs"/>
              </a:rPr>
              <a:t>SLFIII</a:t>
            </a:r>
            <a:endParaRPr lang="en-US" sz="1800" b="1" dirty="0">
              <a:solidFill>
                <a:srgbClr val="FFFFFF"/>
              </a:solidFill>
              <a:latin typeface="Calibri"/>
              <a:ea typeface="SimSun"/>
              <a:cs typeface="+mn-cs"/>
            </a:endParaRPr>
          </a:p>
        </p:txBody>
      </p:sp>
      <p:sp>
        <p:nvSpPr>
          <p:cNvPr id="10" name="Rectangle 4"/>
          <p:cNvSpPr>
            <a:spLocks/>
          </p:cNvSpPr>
          <p:nvPr/>
        </p:nvSpPr>
        <p:spPr bwMode="auto">
          <a:xfrm>
            <a:off x="228600" y="547778"/>
            <a:ext cx="8699500" cy="73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 fontAlgn="auto">
              <a:spcBef>
                <a:spcPts val="290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4000" kern="0" dirty="0" smtClean="0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C</a:t>
            </a:r>
            <a:r>
              <a:rPr lang="en-US" sz="2800" kern="0" dirty="0" smtClean="0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anadian </a:t>
            </a:r>
            <a:r>
              <a:rPr lang="en-US" sz="4000" kern="0" dirty="0" smtClean="0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H</a:t>
            </a:r>
            <a:r>
              <a:rPr lang="en-US" sz="2800" kern="0" dirty="0" smtClean="0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ydrogen </a:t>
            </a:r>
            <a:r>
              <a:rPr lang="en-US" sz="4000" kern="0" dirty="0" smtClean="0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I</a:t>
            </a:r>
            <a:r>
              <a:rPr lang="en-US" sz="2800" kern="0" dirty="0" smtClean="0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ntensity </a:t>
            </a:r>
            <a:r>
              <a:rPr lang="en-US" sz="4000" kern="0" dirty="0" smtClean="0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M</a:t>
            </a:r>
            <a:r>
              <a:rPr lang="en-US" sz="2800" kern="0" dirty="0" smtClean="0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apping </a:t>
            </a:r>
            <a:r>
              <a:rPr lang="en-US" sz="4000" kern="0" dirty="0" smtClean="0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E</a:t>
            </a:r>
            <a:r>
              <a:rPr lang="en-US" sz="2800" kern="0" dirty="0" smtClean="0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xperiment</a:t>
            </a:r>
            <a:endParaRPr lang="en-US" sz="4000" dirty="0">
              <a:solidFill>
                <a:srgbClr val="FFFFFF"/>
              </a:solidFill>
              <a:latin typeface="Palatino" charset="0"/>
              <a:ea typeface="SimSun"/>
              <a:cs typeface="Palatino" charset="0"/>
              <a:sym typeface="Palatino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7545" y="1700808"/>
            <a:ext cx="30602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2800" dirty="0" smtClean="0">
                <a:solidFill>
                  <a:srgbClr val="FFFFFF"/>
                </a:solidFill>
                <a:latin typeface="Calibri"/>
                <a:ea typeface="SimSun"/>
                <a:cs typeface="+mn-cs"/>
              </a:rPr>
              <a:t>Status Update 2016</a:t>
            </a:r>
            <a:endParaRPr lang="en-US" sz="2800" dirty="0">
              <a:solidFill>
                <a:srgbClr val="FFFFFF"/>
              </a:solidFill>
              <a:latin typeface="Calibri"/>
              <a:ea typeface="SimSu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0294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772400" cy="1008112"/>
          </a:xfrm>
        </p:spPr>
        <p:txBody>
          <a:bodyPr/>
          <a:lstStyle/>
          <a:p>
            <a:r>
              <a:rPr lang="en-US" dirty="0" smtClean="0"/>
              <a:t>Large-N Interferometry</a:t>
            </a:r>
            <a:br>
              <a:rPr lang="en-US" dirty="0" smtClean="0"/>
            </a:br>
            <a:r>
              <a:rPr lang="en-US" sz="2400" dirty="0" smtClean="0"/>
              <a:t>Monitoring with CHIME TV</a:t>
            </a:r>
            <a:endParaRPr lang="en-US" sz="2400" dirty="0"/>
          </a:p>
        </p:txBody>
      </p:sp>
      <p:pic>
        <p:nvPicPr>
          <p:cNvPr id="4" name="Picture 3" descr="ch_tv_chan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5856" y="1268760"/>
            <a:ext cx="5613743" cy="3888458"/>
          </a:xfrm>
          <a:prstGeom prst="rect">
            <a:avLst/>
          </a:prstGeom>
        </p:spPr>
      </p:pic>
      <p:pic>
        <p:nvPicPr>
          <p:cNvPr id="6" name="Picture 5" descr="ch_tv_chan04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22" y="1268760"/>
            <a:ext cx="3245302" cy="5589240"/>
          </a:xfrm>
          <a:prstGeom prst="rect">
            <a:avLst/>
          </a:prstGeom>
        </p:spPr>
      </p:pic>
      <p:pic>
        <p:nvPicPr>
          <p:cNvPr id="7" name="Picture 6" descr="ch_tv_chan04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96"/>
          <a:stretch/>
        </p:blipFill>
        <p:spPr>
          <a:xfrm>
            <a:off x="3347864" y="3645024"/>
            <a:ext cx="1709203" cy="307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132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ingmaps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67688"/>
            <a:ext cx="9143999" cy="62272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19848557">
            <a:off x="592903" y="1357288"/>
            <a:ext cx="23511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VERY</a:t>
            </a:r>
          </a:p>
          <a:p>
            <a:pPr algn="ctr"/>
            <a:r>
              <a:rPr lang="en-US" dirty="0" smtClean="0"/>
              <a:t>PRELIMINARY!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290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ingmaps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67688"/>
            <a:ext cx="9143999" cy="62272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9848557">
            <a:off x="592903" y="1357288"/>
            <a:ext cx="23511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VERY</a:t>
            </a:r>
          </a:p>
          <a:p>
            <a:pPr algn="ctr"/>
            <a:r>
              <a:rPr lang="en-US" dirty="0" smtClean="0"/>
              <a:t>PRELIMINARY!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019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ingmaps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67688"/>
            <a:ext cx="9143999" cy="62272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9848557">
            <a:off x="592903" y="1357288"/>
            <a:ext cx="23511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VERY</a:t>
            </a:r>
          </a:p>
          <a:p>
            <a:pPr algn="ctr"/>
            <a:r>
              <a:rPr lang="en-US" dirty="0" smtClean="0"/>
              <a:t>PRELIMINARY!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556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1160168_snowy_overview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0000">
            <a:off x="-2966919" y="-292532"/>
            <a:ext cx="12558714" cy="73393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CHIME Site: DRAO</a:t>
            </a:r>
            <a:endParaRPr lang="en-US" b="1" dirty="0">
              <a:solidFill>
                <a:schemeClr val="bg1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58082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800px-Whole_site_P117049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6425" cy="1139825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effectLst/>
              </a:rPr>
              <a:t>CHIME Site: DRAO</a:t>
            </a:r>
            <a:endParaRPr lang="en-US" b="1" dirty="0">
              <a:solidFill>
                <a:schemeClr val="tx1"/>
              </a:solidFill>
              <a:effectLst/>
            </a:endParaRPr>
          </a:p>
        </p:txBody>
      </p:sp>
      <p:grpSp>
        <p:nvGrpSpPr>
          <p:cNvPr id="13" name="Group 12"/>
          <p:cNvGrpSpPr/>
          <p:nvPr/>
        </p:nvGrpSpPr>
        <p:grpSpPr>
          <a:xfrm rot="199346">
            <a:off x="-63625" y="4404255"/>
            <a:ext cx="2106865" cy="353744"/>
            <a:chOff x="323528" y="1628800"/>
            <a:chExt cx="8205284" cy="2160240"/>
          </a:xfrm>
        </p:grpSpPr>
        <p:pic>
          <p:nvPicPr>
            <p:cNvPr id="14" name="Picture 72" descr="Screen shot 2012-01-27 at 11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340" b="100000" l="0" r="99282">
                          <a14:foregroundMark x1="10632" y1="73190" x2="71983" y2="5362"/>
                          <a14:foregroundMark x1="19828" y1="80429" x2="82184" y2="11796"/>
                          <a14:foregroundMark x1="91379" y1="11260" x2="50144" y2="57373"/>
                          <a14:backgroundMark x1="89943" y1="5094" x2="83621" y2="10724"/>
                          <a14:backgroundMark x1="70259" y1="11528" x2="75718" y2="4558"/>
                          <a14:backgroundMark x1="65805" y1="3753" x2="68822" y2="5630"/>
                          <a14:backgroundMark x1="68103" y1="9920" x2="68103" y2="9920"/>
                          <a14:backgroundMark x1="74425" y1="15818" x2="74425" y2="15818"/>
                          <a14:backgroundMark x1="77299" y1="17694" x2="77299" y2="12064"/>
                          <a14:backgroundMark x1="80891" y1="17694" x2="81609" y2="11528"/>
                          <a14:backgroundMark x1="77874" y1="18499" x2="77874" y2="184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1628800"/>
              <a:ext cx="4028820" cy="2160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72" descr="Screen shot 2012-01-27 at 11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340" b="100000" l="0" r="99282">
                          <a14:foregroundMark x1="10632" y1="73190" x2="71983" y2="5362"/>
                          <a14:foregroundMark x1="19828" y1="80429" x2="82184" y2="11796"/>
                          <a14:foregroundMark x1="91379" y1="11260" x2="50144" y2="57373"/>
                          <a14:backgroundMark x1="89943" y1="5094" x2="83621" y2="10724"/>
                          <a14:backgroundMark x1="70259" y1="11528" x2="75718" y2="4558"/>
                          <a14:backgroundMark x1="65805" y1="3753" x2="68822" y2="5630"/>
                          <a14:backgroundMark x1="68103" y1="9920" x2="68103" y2="9920"/>
                          <a14:backgroundMark x1="74425" y1="15818" x2="74425" y2="15818"/>
                          <a14:backgroundMark x1="77299" y1="17694" x2="77299" y2="12064"/>
                          <a14:backgroundMark x1="80891" y1="17694" x2="81609" y2="11528"/>
                          <a14:backgroundMark x1="77874" y1="18499" x2="77874" y2="184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3887" y="1628800"/>
              <a:ext cx="4028820" cy="2160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72" descr="Screen shot 2012-01-27 at 11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340" b="100000" l="0" r="99282">
                          <a14:foregroundMark x1="10632" y1="73190" x2="71983" y2="5362"/>
                          <a14:foregroundMark x1="19828" y1="80429" x2="82184" y2="11796"/>
                          <a14:foregroundMark x1="91379" y1="11260" x2="50144" y2="57373"/>
                          <a14:backgroundMark x1="89943" y1="5094" x2="83621" y2="10724"/>
                          <a14:backgroundMark x1="70259" y1="11528" x2="75718" y2="4558"/>
                          <a14:backgroundMark x1="65805" y1="3753" x2="68822" y2="5630"/>
                          <a14:backgroundMark x1="68103" y1="9920" x2="68103" y2="9920"/>
                          <a14:backgroundMark x1="74425" y1="15818" x2="74425" y2="15818"/>
                          <a14:backgroundMark x1="77299" y1="17694" x2="77299" y2="12064"/>
                          <a14:backgroundMark x1="80891" y1="17694" x2="81609" y2="11528"/>
                          <a14:backgroundMark x1="77874" y1="18499" x2="77874" y2="184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1840" y="1628800"/>
              <a:ext cx="4028820" cy="2160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72" descr="Screen shot 2012-01-27 at 11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340" b="100000" l="0" r="99282">
                          <a14:foregroundMark x1="10632" y1="73190" x2="71983" y2="5362"/>
                          <a14:foregroundMark x1="19828" y1="80429" x2="82184" y2="11796"/>
                          <a14:foregroundMark x1="91379" y1="11260" x2="50144" y2="57373"/>
                          <a14:backgroundMark x1="89943" y1="5094" x2="83621" y2="10724"/>
                          <a14:backgroundMark x1="70259" y1="11528" x2="75718" y2="4558"/>
                          <a14:backgroundMark x1="65805" y1="3753" x2="68822" y2="5630"/>
                          <a14:backgroundMark x1="68103" y1="9920" x2="68103" y2="9920"/>
                          <a14:backgroundMark x1="74425" y1="15818" x2="74425" y2="15818"/>
                          <a14:backgroundMark x1="77299" y1="17694" x2="77299" y2="12064"/>
                          <a14:backgroundMark x1="80891" y1="17694" x2="81609" y2="11528"/>
                          <a14:backgroundMark x1="77874" y1="18499" x2="77874" y2="184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9992" y="1628800"/>
              <a:ext cx="4028820" cy="2160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74354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7772400" cy="1143000"/>
          </a:xfrm>
        </p:spPr>
        <p:txBody>
          <a:bodyPr/>
          <a:lstStyle/>
          <a:p>
            <a:r>
              <a:rPr lang="en-US" dirty="0" smtClean="0"/>
              <a:t>DRAO</a:t>
            </a:r>
            <a:r>
              <a:rPr lang="en-US" dirty="0"/>
              <a:t> </a:t>
            </a:r>
            <a:r>
              <a:rPr lang="en-US" dirty="0" smtClean="0"/>
              <a:t>- Summer 2016</a:t>
            </a:r>
            <a:endParaRPr lang="en-US" dirty="0"/>
          </a:p>
        </p:txBody>
      </p:sp>
      <p:pic>
        <p:nvPicPr>
          <p:cNvPr id="4" name="Picture 3" descr="P1180313_cropped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12776"/>
            <a:ext cx="9130084" cy="472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565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/>
          </p:cNvSpPr>
          <p:nvPr/>
        </p:nvSpPr>
        <p:spPr bwMode="auto">
          <a:xfrm>
            <a:off x="228600" y="231022"/>
            <a:ext cx="8699500" cy="73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 fontAlgn="auto">
              <a:spcBef>
                <a:spcPts val="290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4400" b="1" kern="0" dirty="0" smtClean="0">
                <a:latin typeface="Arial"/>
                <a:ea typeface="ＭＳ Ｐゴシック"/>
                <a:cs typeface="ＭＳ Ｐゴシック"/>
              </a:rPr>
              <a:t>CHIME</a:t>
            </a:r>
            <a:endParaRPr lang="en-US" sz="4400" b="1" dirty="0">
              <a:latin typeface="Palatino" charset="0"/>
              <a:ea typeface="SimSun"/>
              <a:cs typeface="Palatino" charset="0"/>
              <a:sym typeface="Palatino" charset="0"/>
            </a:endParaRPr>
          </a:p>
        </p:txBody>
      </p:sp>
      <p:pic>
        <p:nvPicPr>
          <p:cNvPr id="6" name="CHIME Flyb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5273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928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2015-08-03 at 3.44.30 PM.png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33647"/>
            <a:ext cx="9144000" cy="5300882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 bwMode="auto">
          <a:xfrm flipV="1">
            <a:off x="8172400" y="3212976"/>
            <a:ext cx="172323" cy="1133992"/>
          </a:xfrm>
          <a:prstGeom prst="straightConnector1">
            <a:avLst/>
          </a:prstGeom>
          <a:solidFill>
            <a:srgbClr val="00B8FF"/>
          </a:solidFill>
          <a:ln w="76200" cap="flat" cmpd="sng" algn="ctr">
            <a:solidFill>
              <a:schemeClr val="bg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8460432" y="3140968"/>
            <a:ext cx="45497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FF"/>
                </a:solidFill>
                <a:latin typeface="Calibri"/>
                <a:ea typeface="SimSun"/>
              </a:rPr>
              <a:t>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441843" y="3789040"/>
            <a:ext cx="37862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FF"/>
                </a:solidFill>
                <a:latin typeface="Calibri"/>
                <a:ea typeface="SimSun"/>
              </a:rPr>
              <a:t>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12360" y="4293096"/>
            <a:ext cx="114246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FF"/>
                </a:solidFill>
                <a:latin typeface="Calibri"/>
                <a:ea typeface="SimSun"/>
              </a:rPr>
              <a:t>100m</a:t>
            </a:r>
            <a:endParaRPr lang="en-US" sz="3200" b="1" dirty="0">
              <a:solidFill>
                <a:srgbClr val="FFFFFF"/>
              </a:solidFill>
              <a:latin typeface="Calibri"/>
              <a:ea typeface="SimSun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899592" y="4221088"/>
            <a:ext cx="1728192" cy="72008"/>
          </a:xfrm>
          <a:prstGeom prst="straightConnector1">
            <a:avLst/>
          </a:prstGeom>
          <a:solidFill>
            <a:srgbClr val="00B8FF"/>
          </a:solidFill>
          <a:ln w="76200" cap="flat" cmpd="sng" algn="ctr">
            <a:solidFill>
              <a:schemeClr val="bg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1331640" y="4221088"/>
            <a:ext cx="93447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FF"/>
                </a:solidFill>
                <a:latin typeface="Calibri"/>
                <a:ea typeface="SimSun"/>
              </a:rPr>
              <a:t>20m</a:t>
            </a:r>
          </a:p>
        </p:txBody>
      </p:sp>
    </p:spTree>
    <p:extLst>
      <p:ext uri="{BB962C8B-B14F-4D97-AF65-F5344CB8AC3E}">
        <p14:creationId xmlns:p14="http://schemas.microsoft.com/office/powerpoint/2010/main" val="1244257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5816" y="188640"/>
            <a:ext cx="5758408" cy="1143000"/>
          </a:xfrm>
        </p:spPr>
        <p:txBody>
          <a:bodyPr/>
          <a:lstStyle/>
          <a:p>
            <a:r>
              <a:rPr lang="en-US" dirty="0" smtClean="0"/>
              <a:t>System Overview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23528" y="476672"/>
            <a:ext cx="2808312" cy="734468"/>
            <a:chOff x="6333" y="2420888"/>
            <a:chExt cx="6918340" cy="1809378"/>
          </a:xfrm>
        </p:grpSpPr>
        <p:pic>
          <p:nvPicPr>
            <p:cNvPr id="5" name="Picture 72" descr="Screen shot 2012-01-27 at 11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340" b="100000" l="0" r="99282">
                          <a14:foregroundMark x1="10632" y1="73190" x2="71983" y2="5362"/>
                          <a14:foregroundMark x1="19828" y1="80429" x2="82184" y2="11796"/>
                          <a14:foregroundMark x1="91379" y1="11260" x2="50144" y2="573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3" y="2420888"/>
              <a:ext cx="3374467" cy="1809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72" descr="Screen shot 2012-01-27 at 11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340" b="100000" l="0" r="99282">
                          <a14:foregroundMark x1="10632" y1="73190" x2="71983" y2="5362"/>
                          <a14:foregroundMark x1="19828" y1="80429" x2="82184" y2="11796"/>
                          <a14:foregroundMark x1="91379" y1="11260" x2="50144" y2="573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2420888"/>
              <a:ext cx="3374467" cy="1809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72" descr="Screen shot 2012-01-27 at 11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340" b="100000" l="0" r="99282">
                          <a14:foregroundMark x1="10632" y1="73190" x2="71983" y2="5362"/>
                          <a14:foregroundMark x1="19828" y1="80429" x2="82184" y2="11796"/>
                          <a14:foregroundMark x1="91379" y1="11260" x2="50144" y2="573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8915" y="2420888"/>
              <a:ext cx="3374467" cy="1809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2" descr="Screen shot 2012-01-27 at 11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340" b="100000" l="0" r="99282">
                          <a14:foregroundMark x1="10632" y1="73190" x2="71983" y2="5362"/>
                          <a14:foregroundMark x1="19828" y1="80429" x2="82184" y2="11796"/>
                          <a14:foregroundMark x1="91379" y1="11260" x2="50144" y2="573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0206" y="2420888"/>
              <a:ext cx="3374467" cy="1809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extBox 8"/>
          <p:cNvSpPr txBox="1"/>
          <p:nvPr/>
        </p:nvSpPr>
        <p:spPr>
          <a:xfrm>
            <a:off x="755576" y="1196752"/>
            <a:ext cx="1570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Reflectors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>
            <a:stCxn id="9" idx="2"/>
          </p:cNvCxnSpPr>
          <p:nvPr/>
        </p:nvCxnSpPr>
        <p:spPr bwMode="auto">
          <a:xfrm>
            <a:off x="1540632" y="1658417"/>
            <a:ext cx="7032" cy="33042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/>
          <p:nvPr/>
        </p:nvSpPr>
        <p:spPr>
          <a:xfrm>
            <a:off x="323528" y="2060848"/>
            <a:ext cx="2558713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Analog Frontend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Amps, filters, </a:t>
            </a:r>
            <a:r>
              <a:rPr lang="en-US" dirty="0" err="1" smtClean="0">
                <a:solidFill>
                  <a:srgbClr val="000000"/>
                </a:solidFill>
              </a:rPr>
              <a:t>etc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5536" y="3429000"/>
            <a:ext cx="2377574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FPGA Digitizer /</a:t>
            </a:r>
          </a:p>
          <a:p>
            <a:pPr algn="ctr"/>
            <a:r>
              <a:rPr lang="en-US" dirty="0" err="1" smtClean="0">
                <a:solidFill>
                  <a:srgbClr val="000000"/>
                </a:solidFill>
              </a:rPr>
              <a:t>Channelizer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5536" y="4695527"/>
            <a:ext cx="230543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GPU </a:t>
            </a:r>
            <a:r>
              <a:rPr lang="en-US" dirty="0" err="1" smtClean="0">
                <a:solidFill>
                  <a:srgbClr val="000000"/>
                </a:solidFill>
              </a:rPr>
              <a:t>Correlator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>
            <a:off x="1547664" y="2996952"/>
            <a:ext cx="7032" cy="33042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" name="Straight Arrow Connector 17"/>
          <p:cNvCxnSpPr/>
          <p:nvPr/>
        </p:nvCxnSpPr>
        <p:spPr bwMode="auto">
          <a:xfrm>
            <a:off x="1547664" y="4293096"/>
            <a:ext cx="7032" cy="33042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1691680" y="5301208"/>
            <a:ext cx="216024" cy="3600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1" name="Straight Arrow Connector 20"/>
          <p:cNvCxnSpPr/>
          <p:nvPr/>
        </p:nvCxnSpPr>
        <p:spPr bwMode="auto">
          <a:xfrm flipH="1">
            <a:off x="1115616" y="5301208"/>
            <a:ext cx="216024" cy="3600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2" name="Can 21"/>
          <p:cNvSpPr/>
          <p:nvPr/>
        </p:nvSpPr>
        <p:spPr bwMode="auto">
          <a:xfrm>
            <a:off x="251520" y="5805264"/>
            <a:ext cx="1008112" cy="864096"/>
          </a:xfrm>
          <a:prstGeom prst="ca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23528" y="6063112"/>
            <a:ext cx="787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Disk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62079" y="5805264"/>
            <a:ext cx="1741282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000000"/>
                </a:solidFill>
              </a:rPr>
              <a:t>Realtime</a:t>
            </a:r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Backend(s)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0" name="Picture 9" descr="Screen Shot 2015-10-14 at 9.12.58 AM.png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93" b="100000" l="0" r="999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3848" y="1844824"/>
            <a:ext cx="5760640" cy="289159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23928" y="5013176"/>
            <a:ext cx="43909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1024 dual-polarization feeds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e</a:t>
            </a:r>
            <a:r>
              <a:rPr lang="en-US" dirty="0" smtClean="0">
                <a:solidFill>
                  <a:srgbClr val="000000"/>
                </a:solidFill>
              </a:rPr>
              <a:t>ach sees a broad N-S band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044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7" descr="sdss_lss_smooth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148" b="4964"/>
          <a:stretch>
            <a:fillRect/>
          </a:stretch>
        </p:blipFill>
        <p:spPr bwMode="auto">
          <a:xfrm>
            <a:off x="2743200" y="484188"/>
            <a:ext cx="6400800" cy="615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6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4953000" cy="1371600"/>
          </a:xfrm>
        </p:spPr>
        <p:txBody>
          <a:bodyPr/>
          <a:lstStyle/>
          <a:p>
            <a:pPr algn="l" eaLnBrk="1" hangingPunct="1"/>
            <a:r>
              <a:rPr lang="en-US"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Tracing Structure through 21cm</a:t>
            </a:r>
          </a:p>
        </p:txBody>
      </p:sp>
      <p:sp>
        <p:nvSpPr>
          <p:cNvPr id="57348" name="Rectangle 9"/>
          <p:cNvSpPr>
            <a:spLocks noChangeArrowheads="1"/>
          </p:cNvSpPr>
          <p:nvPr/>
        </p:nvSpPr>
        <p:spPr bwMode="auto">
          <a:xfrm>
            <a:off x="4953000" y="4756150"/>
            <a:ext cx="23622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 eaLnBrk="0" hangingPunct="0">
              <a:buClrTx/>
              <a:buSzTx/>
              <a:buFontTx/>
              <a:buNone/>
            </a:pPr>
            <a:r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Unresolved galaxies, resolved BAO.</a:t>
            </a:r>
          </a:p>
        </p:txBody>
      </p:sp>
      <p:grpSp>
        <p:nvGrpSpPr>
          <p:cNvPr id="57349" name="Group 13"/>
          <p:cNvGrpSpPr>
            <a:grpSpLocks/>
          </p:cNvGrpSpPr>
          <p:nvPr/>
        </p:nvGrpSpPr>
        <p:grpSpPr bwMode="auto">
          <a:xfrm>
            <a:off x="7264400" y="3632200"/>
            <a:ext cx="508000" cy="482600"/>
            <a:chOff x="2720" y="2448"/>
            <a:chExt cx="320" cy="304"/>
          </a:xfrm>
        </p:grpSpPr>
        <p:sp>
          <p:nvSpPr>
            <p:cNvPr id="269326" name="Oval 14"/>
            <p:cNvSpPr>
              <a:spLocks noChangeArrowheads="1"/>
            </p:cNvSpPr>
            <p:nvPr/>
          </p:nvSpPr>
          <p:spPr bwMode="auto">
            <a:xfrm>
              <a:off x="2720" y="2448"/>
              <a:ext cx="320" cy="304"/>
            </a:xfrm>
            <a:prstGeom prst="ellipse">
              <a:avLst/>
            </a:prstGeom>
            <a:noFill/>
            <a:ln w="41275">
              <a:solidFill>
                <a:srgbClr val="D81509">
                  <a:alpha val="84000"/>
                </a:srgbClr>
              </a:solidFill>
              <a:round/>
              <a:headEnd/>
              <a:tailEnd/>
            </a:ln>
            <a:effectLst>
              <a:outerShdw blurRad="254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defTabSz="914400" eaLnBrk="0" hangingPunct="0">
                <a:buClrTx/>
                <a:buSzTx/>
                <a:buFontTx/>
                <a:buNone/>
                <a:defRPr/>
              </a:pPr>
              <a:endPara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9327" name="Oval 15"/>
            <p:cNvSpPr>
              <a:spLocks noChangeArrowheads="1"/>
            </p:cNvSpPr>
            <p:nvPr/>
          </p:nvSpPr>
          <p:spPr bwMode="auto">
            <a:xfrm>
              <a:off x="2855" y="2577"/>
              <a:ext cx="49" cy="47"/>
            </a:xfrm>
            <a:prstGeom prst="ellipse">
              <a:avLst/>
            </a:prstGeom>
            <a:solidFill>
              <a:srgbClr val="D81509"/>
            </a:solidFill>
            <a:ln>
              <a:noFill/>
            </a:ln>
            <a:effectLst>
              <a:outerShdw blurRad="25400" algn="ctr" rotWithShape="0">
                <a:srgbClr val="000000">
                  <a:alpha val="7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41275">
                  <a:solidFill>
                    <a:srgbClr val="D81509">
                      <a:alpha val="84000"/>
                    </a:srgbClr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eaLnBrk="0" hangingPunct="0">
                <a:buClrTx/>
                <a:buSzTx/>
                <a:buFontTx/>
                <a:buNone/>
                <a:defRPr/>
              </a:pPr>
              <a:endPara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69328" name="Rectangle 16"/>
          <p:cNvSpPr>
            <a:spLocks noChangeArrowheads="1"/>
          </p:cNvSpPr>
          <p:nvPr/>
        </p:nvSpPr>
        <p:spPr bwMode="auto">
          <a:xfrm>
            <a:off x="7848600" y="3505200"/>
            <a:ext cx="946150" cy="822325"/>
          </a:xfrm>
          <a:prstGeom prst="rect">
            <a:avLst/>
          </a:prstGeom>
          <a:noFill/>
          <a:ln>
            <a:noFill/>
          </a:ln>
          <a:effectLst>
            <a:outerShdw blurRad="25400" dist="12700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914400" eaLnBrk="0" hangingPunct="0">
              <a:buClrTx/>
              <a:buSzTx/>
              <a:buFontTx/>
              <a:buNone/>
              <a:defRPr/>
            </a:pPr>
            <a:r>
              <a:rPr lang="en-US">
                <a:solidFill>
                  <a:srgbClr val="B11107"/>
                </a:solidFill>
                <a:ea typeface="ＭＳ Ｐゴシック" charset="0"/>
                <a:cs typeface="ＭＳ Ｐゴシック" charset="0"/>
              </a:rPr>
              <a:t>BAO</a:t>
            </a:r>
          </a:p>
          <a:p>
            <a:pPr algn="ctr" defTabSz="914400" eaLnBrk="0" hangingPunct="0">
              <a:buClrTx/>
              <a:buSzTx/>
              <a:buFontTx/>
              <a:buNone/>
              <a:defRPr/>
            </a:pPr>
            <a:r>
              <a:rPr lang="en-US">
                <a:solidFill>
                  <a:srgbClr val="B11107"/>
                </a:solidFill>
                <a:ea typeface="ＭＳ Ｐゴシック" charset="0"/>
                <a:cs typeface="ＭＳ Ｐゴシック" charset="0"/>
              </a:rPr>
              <a:t>Scale</a:t>
            </a:r>
          </a:p>
        </p:txBody>
      </p:sp>
      <p:sp>
        <p:nvSpPr>
          <p:cNvPr id="57351" name="Rectangle 18"/>
          <p:cNvSpPr>
            <a:spLocks noChangeArrowheads="1"/>
          </p:cNvSpPr>
          <p:nvPr/>
        </p:nvSpPr>
        <p:spPr bwMode="auto">
          <a:xfrm>
            <a:off x="251520" y="1772816"/>
            <a:ext cx="2398712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hangingPunct="0">
              <a:buClrTx/>
              <a:buSzTx/>
            </a:pPr>
            <a:r>
              <a:rPr lang="en-US" dirty="0" err="1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Redshifted</a:t>
            </a:r>
            <a:r>
              <a:rPr lang="en-US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21cm intensity i</a:t>
            </a:r>
            <a:r>
              <a:rPr lang="en-US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s a tracer </a:t>
            </a:r>
            <a:r>
              <a:rPr lang="en-US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for matter.</a:t>
            </a:r>
          </a:p>
        </p:txBody>
      </p:sp>
      <p:sp>
        <p:nvSpPr>
          <p:cNvPr id="57352" name="Rectangle 19"/>
          <p:cNvSpPr>
            <a:spLocks noChangeArrowheads="1"/>
          </p:cNvSpPr>
          <p:nvPr/>
        </p:nvSpPr>
        <p:spPr bwMode="auto">
          <a:xfrm>
            <a:off x="6019800" y="457200"/>
            <a:ext cx="533400" cy="1676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7353" name="Rectangle 20"/>
          <p:cNvSpPr>
            <a:spLocks noChangeArrowheads="1"/>
          </p:cNvSpPr>
          <p:nvPr/>
        </p:nvSpPr>
        <p:spPr bwMode="auto">
          <a:xfrm>
            <a:off x="5791200" y="685800"/>
            <a:ext cx="546100" cy="1981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7354" name="Rectangle 21"/>
          <p:cNvSpPr>
            <a:spLocks noChangeArrowheads="1"/>
          </p:cNvSpPr>
          <p:nvPr/>
        </p:nvSpPr>
        <p:spPr bwMode="auto">
          <a:xfrm>
            <a:off x="5715000" y="2514600"/>
            <a:ext cx="482600" cy="533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7355" name="Rectangle 22"/>
          <p:cNvSpPr>
            <a:spLocks noChangeArrowheads="1"/>
          </p:cNvSpPr>
          <p:nvPr/>
        </p:nvSpPr>
        <p:spPr bwMode="auto">
          <a:xfrm>
            <a:off x="5867400" y="2895600"/>
            <a:ext cx="152400" cy="533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7356" name="Line 25"/>
          <p:cNvSpPr>
            <a:spLocks noChangeShapeType="1"/>
          </p:cNvSpPr>
          <p:nvPr/>
        </p:nvSpPr>
        <p:spPr bwMode="auto">
          <a:xfrm>
            <a:off x="6019800" y="612775"/>
            <a:ext cx="542925" cy="60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9339" name="Line 27"/>
          <p:cNvSpPr>
            <a:spLocks noChangeShapeType="1"/>
          </p:cNvSpPr>
          <p:nvPr/>
        </p:nvSpPr>
        <p:spPr bwMode="auto">
          <a:xfrm>
            <a:off x="5194300" y="2432050"/>
            <a:ext cx="762000" cy="1066800"/>
          </a:xfrm>
          <a:prstGeom prst="line">
            <a:avLst/>
          </a:prstGeom>
          <a:noFill/>
          <a:ln w="73025">
            <a:solidFill>
              <a:schemeClr val="bg1"/>
            </a:solidFill>
            <a:round/>
            <a:headEnd/>
            <a:tailEnd/>
          </a:ln>
          <a:effectLst>
            <a:outerShdw blurRad="63500" dist="38097" dir="7199960" algn="ctr" rotWithShape="0">
              <a:schemeClr val="bg1">
                <a:alpha val="94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eaLnBrk="0" hangingPunct="0">
              <a:buClrTx/>
              <a:buSzTx/>
              <a:buFontTx/>
              <a:buNone/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69340" name="Line 28"/>
          <p:cNvSpPr>
            <a:spLocks noChangeShapeType="1"/>
          </p:cNvSpPr>
          <p:nvPr/>
        </p:nvSpPr>
        <p:spPr bwMode="auto">
          <a:xfrm flipH="1">
            <a:off x="5943600" y="2286000"/>
            <a:ext cx="533400" cy="1219200"/>
          </a:xfrm>
          <a:prstGeom prst="line">
            <a:avLst/>
          </a:prstGeom>
          <a:noFill/>
          <a:ln w="73025">
            <a:solidFill>
              <a:schemeClr val="bg1"/>
            </a:solidFill>
            <a:round/>
            <a:headEnd/>
            <a:tailEnd/>
          </a:ln>
          <a:effectLst>
            <a:outerShdw blurRad="63500" dist="38097" dir="3540054" algn="ctr" rotWithShape="0">
              <a:schemeClr val="bg1">
                <a:alpha val="84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eaLnBrk="0" hangingPunct="0">
              <a:buClrTx/>
              <a:buSzTx/>
              <a:buFontTx/>
              <a:buNone/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7359" name="TextBox 1"/>
          <p:cNvSpPr txBox="1">
            <a:spLocks noChangeArrowheads="1"/>
          </p:cNvSpPr>
          <p:nvPr/>
        </p:nvSpPr>
        <p:spPr bwMode="auto">
          <a:xfrm>
            <a:off x="251520" y="3717032"/>
            <a:ext cx="219586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1pPr>
            <a:lvl2pPr eaLnBrk="0" hangingPunct="0"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defTabSz="914400">
              <a:buClrTx/>
              <a:buSzTx/>
            </a:pPr>
            <a:r>
              <a:rPr lang="en-US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0.8&lt;z&lt;</a:t>
            </a:r>
            <a:r>
              <a:rPr lang="en-US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2.5 =</a:t>
            </a:r>
          </a:p>
          <a:p>
            <a:pPr defTabSz="914400">
              <a:buClrTx/>
              <a:buSzTx/>
            </a:pPr>
            <a:r>
              <a:rPr lang="en-US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 400</a:t>
            </a:r>
            <a:r>
              <a:rPr lang="en-US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-800MHz </a:t>
            </a:r>
            <a:r>
              <a:rPr lang="en-US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is relatively </a:t>
            </a:r>
            <a:r>
              <a:rPr lang="en-US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clean </a:t>
            </a:r>
            <a:r>
              <a:rPr lang="en-US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window, prime for measuring Dark Energy</a:t>
            </a:r>
            <a:endParaRPr lang="en-US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creen 2015-08-03 at 3.44.30 PM.p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12" t="20923" r="9503" b="17474"/>
          <a:stretch/>
        </p:blipFill>
        <p:spPr>
          <a:xfrm>
            <a:off x="107504" y="3284984"/>
            <a:ext cx="8892480" cy="3175666"/>
          </a:xfrm>
          <a:prstGeom prst="rect">
            <a:avLst/>
          </a:prstGeom>
        </p:spPr>
      </p:pic>
      <p:pic>
        <p:nvPicPr>
          <p:cNvPr id="8" name="Picture 7" descr="800px-P1170150_cropped_b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8"/>
          <a:stretch/>
        </p:blipFill>
        <p:spPr>
          <a:xfrm>
            <a:off x="1367919" y="116632"/>
            <a:ext cx="7746879" cy="2592288"/>
          </a:xfrm>
          <a:prstGeom prst="rect">
            <a:avLst/>
          </a:prstGeom>
          <a:ln>
            <a:solidFill>
              <a:srgbClr val="4F81BD"/>
            </a:solidFill>
          </a:ln>
        </p:spPr>
      </p:pic>
      <p:sp>
        <p:nvSpPr>
          <p:cNvPr id="9" name="Rectangle 8"/>
          <p:cNvSpPr/>
          <p:nvPr/>
        </p:nvSpPr>
        <p:spPr>
          <a:xfrm rot="5400000">
            <a:off x="6926358" y="4675042"/>
            <a:ext cx="292581" cy="392785"/>
          </a:xfrm>
          <a:prstGeom prst="rect">
            <a:avLst/>
          </a:prstGeom>
          <a:solidFill>
            <a:schemeClr val="tx2">
              <a:lumMod val="40000"/>
              <a:lumOff val="60000"/>
              <a:alpha val="52000"/>
            </a:schemeClr>
          </a:solidFill>
          <a:ln w="28575" cmpd="sng"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0" name="Straight Connector 9"/>
          <p:cNvCxnSpPr>
            <a:stCxn id="9" idx="2"/>
          </p:cNvCxnSpPr>
          <p:nvPr/>
        </p:nvCxnSpPr>
        <p:spPr>
          <a:xfrm flipH="1" flipV="1">
            <a:off x="1547664" y="2420888"/>
            <a:ext cx="5328592" cy="24505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0"/>
          </p:cNvCxnSpPr>
          <p:nvPr/>
        </p:nvCxnSpPr>
        <p:spPr>
          <a:xfrm flipV="1">
            <a:off x="7269041" y="2348880"/>
            <a:ext cx="1623439" cy="25225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Screen Shot 2014-05-23 at 10.45.56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58" y="2849084"/>
            <a:ext cx="5202359" cy="3921246"/>
          </a:xfrm>
          <a:prstGeom prst="rect">
            <a:avLst/>
          </a:prstGeom>
          <a:ln>
            <a:solidFill>
              <a:srgbClr val="4F81BD"/>
            </a:solidFill>
          </a:ln>
        </p:spPr>
      </p:pic>
      <p:cxnSp>
        <p:nvCxnSpPr>
          <p:cNvPr id="15" name="Straight Connector 14"/>
          <p:cNvCxnSpPr/>
          <p:nvPr/>
        </p:nvCxnSpPr>
        <p:spPr>
          <a:xfrm flipV="1">
            <a:off x="218037" y="2072020"/>
            <a:ext cx="3202259" cy="77706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 flipV="1">
            <a:off x="4179096" y="2116580"/>
            <a:ext cx="1263421" cy="73250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3347864" y="1556792"/>
            <a:ext cx="896185" cy="717986"/>
          </a:xfrm>
          <a:prstGeom prst="rect">
            <a:avLst/>
          </a:prstGeom>
          <a:solidFill>
            <a:schemeClr val="tx2">
              <a:lumMod val="40000"/>
              <a:lumOff val="60000"/>
              <a:alpha val="52000"/>
            </a:schemeClr>
          </a:solidFill>
          <a:ln w="28575" cmpd="sng"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Picture 18" descr="Screen Shot 2014-05-24 at 12.00.38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641" y="2852936"/>
            <a:ext cx="5202359" cy="3949939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145004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5816" y="188640"/>
            <a:ext cx="5758408" cy="1143000"/>
          </a:xfrm>
        </p:spPr>
        <p:txBody>
          <a:bodyPr/>
          <a:lstStyle/>
          <a:p>
            <a:r>
              <a:rPr lang="en-US" dirty="0" smtClean="0"/>
              <a:t>System Overview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23528" y="476672"/>
            <a:ext cx="2808312" cy="734468"/>
            <a:chOff x="6333" y="2420888"/>
            <a:chExt cx="6918340" cy="1809378"/>
          </a:xfrm>
        </p:grpSpPr>
        <p:pic>
          <p:nvPicPr>
            <p:cNvPr id="5" name="Picture 72" descr="Screen shot 2012-01-27 at 1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75" b="100000" l="2381" r="99300">
                          <a14:foregroundMark x1="12885" y1="73190" x2="72759" y2="5362"/>
                          <a14:foregroundMark x1="21849" y1="80295" x2="82633" y2="11796"/>
                          <a14:foregroundMark x1="91597" y1="11260" x2="51331" y2="572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9"/>
            <a:stretch>
              <a:fillRect/>
            </a:stretch>
          </p:blipFill>
          <p:spPr bwMode="auto">
            <a:xfrm>
              <a:off x="6333" y="2420888"/>
              <a:ext cx="3374467" cy="1809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72" descr="Screen shot 2012-01-27 at 1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75" b="100000" l="2381" r="99300">
                          <a14:foregroundMark x1="12885" y1="73190" x2="72759" y2="5362"/>
                          <a14:foregroundMark x1="21849" y1="80295" x2="82633" y2="11796"/>
                          <a14:foregroundMark x1="91597" y1="11260" x2="51331" y2="572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9"/>
            <a:stretch>
              <a:fillRect/>
            </a:stretch>
          </p:blipFill>
          <p:spPr bwMode="auto">
            <a:xfrm>
              <a:off x="1187624" y="2420888"/>
              <a:ext cx="3374467" cy="1809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72" descr="Screen shot 2012-01-27 at 1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75" b="100000" l="2381" r="99300">
                          <a14:foregroundMark x1="12885" y1="73190" x2="72759" y2="5362"/>
                          <a14:foregroundMark x1="21849" y1="80295" x2="82633" y2="11796"/>
                          <a14:foregroundMark x1="91597" y1="11260" x2="51331" y2="572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9"/>
            <a:stretch>
              <a:fillRect/>
            </a:stretch>
          </p:blipFill>
          <p:spPr bwMode="auto">
            <a:xfrm>
              <a:off x="2368915" y="2420888"/>
              <a:ext cx="3374467" cy="1809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2" descr="Screen shot 2012-01-27 at 1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75" b="100000" l="2381" r="99300">
                          <a14:foregroundMark x1="12885" y1="73190" x2="72759" y2="5362"/>
                          <a14:foregroundMark x1="21849" y1="80295" x2="82633" y2="11796"/>
                          <a14:foregroundMark x1="91597" y1="11260" x2="51331" y2="572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9"/>
            <a:stretch>
              <a:fillRect/>
            </a:stretch>
          </p:blipFill>
          <p:spPr bwMode="auto">
            <a:xfrm>
              <a:off x="3550206" y="2420888"/>
              <a:ext cx="3374467" cy="1809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extBox 8"/>
          <p:cNvSpPr txBox="1"/>
          <p:nvPr/>
        </p:nvSpPr>
        <p:spPr>
          <a:xfrm>
            <a:off x="755576" y="1196752"/>
            <a:ext cx="1570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Reflectors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1" name="Straight Arrow Connector 10"/>
          <p:cNvCxnSpPr>
            <a:stCxn id="9" idx="2"/>
          </p:cNvCxnSpPr>
          <p:nvPr/>
        </p:nvCxnSpPr>
        <p:spPr bwMode="auto">
          <a:xfrm>
            <a:off x="1540632" y="1658417"/>
            <a:ext cx="7032" cy="33042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/>
          <p:nvPr/>
        </p:nvSpPr>
        <p:spPr>
          <a:xfrm>
            <a:off x="323528" y="2060848"/>
            <a:ext cx="2558713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Analog Frontend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Amps, filters, </a:t>
            </a:r>
            <a:r>
              <a:rPr lang="en-US" dirty="0" err="1" smtClean="0">
                <a:solidFill>
                  <a:srgbClr val="FF0000"/>
                </a:solidFill>
              </a:rPr>
              <a:t>etc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5536" y="3429000"/>
            <a:ext cx="2377574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FPGA Digitizer /</a:t>
            </a:r>
          </a:p>
          <a:p>
            <a:pPr algn="ctr"/>
            <a:r>
              <a:rPr lang="en-US" dirty="0" err="1" smtClean="0">
                <a:solidFill>
                  <a:srgbClr val="000000"/>
                </a:solidFill>
              </a:rPr>
              <a:t>Channelizer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5536" y="4695527"/>
            <a:ext cx="230543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GPU </a:t>
            </a:r>
            <a:r>
              <a:rPr lang="en-US" dirty="0" err="1" smtClean="0">
                <a:solidFill>
                  <a:srgbClr val="000000"/>
                </a:solidFill>
              </a:rPr>
              <a:t>Correlator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>
            <a:off x="1547664" y="2996952"/>
            <a:ext cx="7032" cy="33042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" name="Straight Arrow Connector 17"/>
          <p:cNvCxnSpPr/>
          <p:nvPr/>
        </p:nvCxnSpPr>
        <p:spPr bwMode="auto">
          <a:xfrm>
            <a:off x="1547664" y="4293096"/>
            <a:ext cx="7032" cy="33042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1691680" y="5301208"/>
            <a:ext cx="216024" cy="3600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1" name="Straight Arrow Connector 20"/>
          <p:cNvCxnSpPr/>
          <p:nvPr/>
        </p:nvCxnSpPr>
        <p:spPr bwMode="auto">
          <a:xfrm flipH="1">
            <a:off x="1115616" y="5301208"/>
            <a:ext cx="216024" cy="3600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2" name="Can 21"/>
          <p:cNvSpPr/>
          <p:nvPr/>
        </p:nvSpPr>
        <p:spPr bwMode="auto">
          <a:xfrm>
            <a:off x="251520" y="5805264"/>
            <a:ext cx="1008112" cy="864096"/>
          </a:xfrm>
          <a:prstGeom prst="ca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 sz="5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23528" y="6063112"/>
            <a:ext cx="787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Disk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62079" y="5805264"/>
            <a:ext cx="1741282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000000"/>
                </a:solidFill>
              </a:rPr>
              <a:t>Realtime</a:t>
            </a:r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Backend(s)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5" name="Picture 24" descr="Screen Shot 2014-05-23 at 10.04.36 AM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7" t="2566" r="5451" b="6987"/>
          <a:stretch/>
        </p:blipFill>
        <p:spPr>
          <a:xfrm>
            <a:off x="3563888" y="1340768"/>
            <a:ext cx="5040560" cy="304432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779912" y="4725144"/>
            <a:ext cx="51125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Custom </a:t>
            </a:r>
            <a:r>
              <a:rPr lang="en-US" dirty="0">
                <a:solidFill>
                  <a:srgbClr val="000000"/>
                </a:solidFill>
              </a:rPr>
              <a:t>a</a:t>
            </a:r>
            <a:r>
              <a:rPr lang="en-US" dirty="0" smtClean="0">
                <a:solidFill>
                  <a:srgbClr val="000000"/>
                </a:solidFill>
              </a:rPr>
              <a:t>nalog frontend: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2048 signal chains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50K system temperature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&gt;40dB out-of-band rejection</a:t>
            </a:r>
          </a:p>
        </p:txBody>
      </p:sp>
    </p:spTree>
    <p:extLst>
      <p:ext uri="{BB962C8B-B14F-4D97-AF65-F5344CB8AC3E}">
        <p14:creationId xmlns:p14="http://schemas.microsoft.com/office/powerpoint/2010/main" val="50421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5-23 at 10.04.36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7" t="2566" r="5451" b="6987"/>
          <a:stretch/>
        </p:blipFill>
        <p:spPr>
          <a:xfrm>
            <a:off x="0" y="958031"/>
            <a:ext cx="9144000" cy="552266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85800" y="5233"/>
            <a:ext cx="7772400" cy="803176"/>
          </a:xfrm>
        </p:spPr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Analog System Overview</a:t>
            </a: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827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4-05-23 at 10.04.36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7" t="2566" r="5451" b="6987"/>
          <a:stretch/>
        </p:blipFill>
        <p:spPr>
          <a:xfrm>
            <a:off x="0" y="958031"/>
            <a:ext cx="9144000" cy="552266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85800" y="5233"/>
            <a:ext cx="7772400" cy="803176"/>
          </a:xfrm>
        </p:spPr>
        <p:txBody>
          <a:bodyPr/>
          <a:lstStyle/>
          <a:p>
            <a:r>
              <a:rPr lang="en-US" dirty="0" smtClean="0"/>
              <a:t>Analog System Overview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462167" y="1481606"/>
            <a:ext cx="1336924" cy="1314509"/>
          </a:xfrm>
          <a:prstGeom prst="rect">
            <a:avLst/>
          </a:prstGeom>
          <a:solidFill>
            <a:schemeClr val="tx2">
              <a:lumMod val="40000"/>
              <a:lumOff val="60000"/>
              <a:alpha val="21000"/>
            </a:schemeClr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1309587" y="2796115"/>
            <a:ext cx="1152581" cy="63497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799091" y="2796115"/>
            <a:ext cx="2650863" cy="63497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Screen Shot 2014-05-23 at 10.47.5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587" y="3431088"/>
            <a:ext cx="5140367" cy="3426911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2884870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4-05-23 at 10.04.36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7" t="2566" r="5451" b="6987"/>
          <a:stretch/>
        </p:blipFill>
        <p:spPr>
          <a:xfrm>
            <a:off x="0" y="958031"/>
            <a:ext cx="9144000" cy="552266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85800" y="5233"/>
            <a:ext cx="7772400" cy="803176"/>
          </a:xfrm>
        </p:spPr>
        <p:txBody>
          <a:bodyPr/>
          <a:lstStyle/>
          <a:p>
            <a:r>
              <a:rPr lang="en-US" dirty="0" smtClean="0"/>
              <a:t>Analog System Overview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462167" y="1481606"/>
            <a:ext cx="1336924" cy="1314509"/>
          </a:xfrm>
          <a:prstGeom prst="rect">
            <a:avLst/>
          </a:prstGeom>
          <a:solidFill>
            <a:schemeClr val="tx2">
              <a:lumMod val="40000"/>
              <a:lumOff val="60000"/>
              <a:alpha val="21000"/>
            </a:schemeClr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1309587" y="2796115"/>
            <a:ext cx="1152581" cy="63497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799091" y="2796115"/>
            <a:ext cx="2650863" cy="63497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Screen Shot 2014-05-23 at 10.47.5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587" y="3431088"/>
            <a:ext cx="5140367" cy="3426911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2" name="Picture 1" descr="Screen Shot 2014-05-24 at 12.00.4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617" y="808409"/>
            <a:ext cx="4437641" cy="342691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792660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4-05-23 at 10.04.36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7" t="2566" r="5451" b="6987"/>
          <a:stretch/>
        </p:blipFill>
        <p:spPr>
          <a:xfrm>
            <a:off x="0" y="958031"/>
            <a:ext cx="9144000" cy="552266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85800" y="5233"/>
            <a:ext cx="7772400" cy="803176"/>
          </a:xfrm>
        </p:spPr>
        <p:txBody>
          <a:bodyPr/>
          <a:lstStyle/>
          <a:p>
            <a:r>
              <a:rPr lang="en-US" dirty="0" smtClean="0"/>
              <a:t>Analog System Overview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575900" y="1203109"/>
            <a:ext cx="1568100" cy="4222022"/>
          </a:xfrm>
          <a:prstGeom prst="rect">
            <a:avLst/>
          </a:prstGeom>
          <a:solidFill>
            <a:schemeClr val="tx2">
              <a:lumMod val="40000"/>
              <a:lumOff val="60000"/>
              <a:alpha val="21000"/>
            </a:schemeClr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H="1" flipV="1">
            <a:off x="6609674" y="958031"/>
            <a:ext cx="966227" cy="24507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6609674" y="5469692"/>
            <a:ext cx="966226" cy="4455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800px-Cables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8031"/>
            <a:ext cx="6609674" cy="4957255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40664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4-05-23 at 10.04.36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7" t="2566" r="5451" b="6987"/>
          <a:stretch/>
        </p:blipFill>
        <p:spPr>
          <a:xfrm>
            <a:off x="0" y="958031"/>
            <a:ext cx="9144000" cy="552266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85800" y="5233"/>
            <a:ext cx="7772400" cy="803176"/>
          </a:xfrm>
        </p:spPr>
        <p:txBody>
          <a:bodyPr/>
          <a:lstStyle/>
          <a:p>
            <a:r>
              <a:rPr lang="en-US" dirty="0" smtClean="0"/>
              <a:t>Analog System Overview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119488" y="3921243"/>
            <a:ext cx="2306193" cy="1437048"/>
          </a:xfrm>
          <a:prstGeom prst="rect">
            <a:avLst/>
          </a:prstGeom>
          <a:solidFill>
            <a:schemeClr val="tx2">
              <a:lumMod val="40000"/>
              <a:lumOff val="60000"/>
              <a:alpha val="21000"/>
            </a:schemeClr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3119489" y="3622826"/>
            <a:ext cx="993710" cy="29841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5425681" y="3622825"/>
            <a:ext cx="3088214" cy="298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800px-FLA_photo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60" t="9422" r="1311" b="38112"/>
          <a:stretch/>
        </p:blipFill>
        <p:spPr>
          <a:xfrm>
            <a:off x="4113198" y="808408"/>
            <a:ext cx="4400697" cy="281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435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4-05-23 at 10.04.36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7" t="2566" r="5451" b="6987"/>
          <a:stretch/>
        </p:blipFill>
        <p:spPr>
          <a:xfrm>
            <a:off x="0" y="958031"/>
            <a:ext cx="9144000" cy="552266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85800" y="5233"/>
            <a:ext cx="7772400" cy="803176"/>
          </a:xfrm>
        </p:spPr>
        <p:txBody>
          <a:bodyPr/>
          <a:lstStyle/>
          <a:p>
            <a:r>
              <a:rPr lang="en-US" dirty="0" smtClean="0"/>
              <a:t>Analog System Overview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119488" y="3921243"/>
            <a:ext cx="2306193" cy="1437048"/>
          </a:xfrm>
          <a:prstGeom prst="rect">
            <a:avLst/>
          </a:prstGeom>
          <a:solidFill>
            <a:schemeClr val="tx2">
              <a:lumMod val="40000"/>
              <a:lumOff val="60000"/>
              <a:alpha val="21000"/>
            </a:schemeClr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3119489" y="3622826"/>
            <a:ext cx="993710" cy="29841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5425681" y="3622825"/>
            <a:ext cx="3088214" cy="298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800px-FLA_photo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60" t="9422" r="1311" b="38112"/>
          <a:stretch/>
        </p:blipFill>
        <p:spPr>
          <a:xfrm>
            <a:off x="4113198" y="808408"/>
            <a:ext cx="4400697" cy="2814417"/>
          </a:xfrm>
          <a:prstGeom prst="rect">
            <a:avLst/>
          </a:prstGeom>
        </p:spPr>
      </p:pic>
      <p:pic>
        <p:nvPicPr>
          <p:cNvPr id="2" name="Picture 1" descr="Screen Shot 2014-05-24 at 12.00.5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531" y="2911600"/>
            <a:ext cx="4855414" cy="3808817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3208602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5816" y="188640"/>
            <a:ext cx="5758408" cy="1143000"/>
          </a:xfrm>
        </p:spPr>
        <p:txBody>
          <a:bodyPr/>
          <a:lstStyle/>
          <a:p>
            <a:r>
              <a:rPr lang="en-US" dirty="0" smtClean="0"/>
              <a:t>System Overview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23528" y="476672"/>
            <a:ext cx="2808312" cy="734468"/>
            <a:chOff x="6333" y="2420888"/>
            <a:chExt cx="6918340" cy="1809378"/>
          </a:xfrm>
        </p:grpSpPr>
        <p:pic>
          <p:nvPicPr>
            <p:cNvPr id="5" name="Picture 72" descr="Screen shot 2012-01-27 at 11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340" b="100000" l="0" r="99282">
                          <a14:foregroundMark x1="10632" y1="73190" x2="71983" y2="5362"/>
                          <a14:foregroundMark x1="19828" y1="80429" x2="82184" y2="11796"/>
                          <a14:foregroundMark x1="91379" y1="11260" x2="50144" y2="573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3" y="2420888"/>
              <a:ext cx="3374467" cy="1809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72" descr="Screen shot 2012-01-27 at 11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340" b="100000" l="0" r="99282">
                          <a14:foregroundMark x1="10632" y1="73190" x2="71983" y2="5362"/>
                          <a14:foregroundMark x1="19828" y1="80429" x2="82184" y2="11796"/>
                          <a14:foregroundMark x1="91379" y1="11260" x2="50144" y2="573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2420888"/>
              <a:ext cx="3374467" cy="1809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72" descr="Screen shot 2012-01-27 at 11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340" b="100000" l="0" r="99282">
                          <a14:foregroundMark x1="10632" y1="73190" x2="71983" y2="5362"/>
                          <a14:foregroundMark x1="19828" y1="80429" x2="82184" y2="11796"/>
                          <a14:foregroundMark x1="91379" y1="11260" x2="50144" y2="573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8915" y="2420888"/>
              <a:ext cx="3374467" cy="1809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2" descr="Screen shot 2012-01-27 at 11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340" b="100000" l="0" r="99282">
                          <a14:foregroundMark x1="10632" y1="73190" x2="71983" y2="5362"/>
                          <a14:foregroundMark x1="19828" y1="80429" x2="82184" y2="11796"/>
                          <a14:foregroundMark x1="91379" y1="11260" x2="50144" y2="573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0206" y="2420888"/>
              <a:ext cx="3374467" cy="1809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extBox 8"/>
          <p:cNvSpPr txBox="1"/>
          <p:nvPr/>
        </p:nvSpPr>
        <p:spPr>
          <a:xfrm>
            <a:off x="755576" y="1196752"/>
            <a:ext cx="1570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Reflectors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1" name="Straight Arrow Connector 10"/>
          <p:cNvCxnSpPr>
            <a:stCxn id="9" idx="2"/>
          </p:cNvCxnSpPr>
          <p:nvPr/>
        </p:nvCxnSpPr>
        <p:spPr bwMode="auto">
          <a:xfrm>
            <a:off x="1540632" y="1658417"/>
            <a:ext cx="7032" cy="33042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/>
          <p:nvPr/>
        </p:nvSpPr>
        <p:spPr>
          <a:xfrm>
            <a:off x="323528" y="2060848"/>
            <a:ext cx="2558713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Analog Frontend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Amps, filters, </a:t>
            </a:r>
            <a:r>
              <a:rPr lang="en-US" dirty="0" err="1" smtClean="0">
                <a:solidFill>
                  <a:srgbClr val="000000"/>
                </a:solidFill>
              </a:rPr>
              <a:t>etc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5536" y="3429000"/>
            <a:ext cx="2377574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FPGA Digitizer /</a:t>
            </a:r>
          </a:p>
          <a:p>
            <a:pPr algn="ctr"/>
            <a:r>
              <a:rPr lang="en-US" dirty="0" err="1" smtClean="0">
                <a:solidFill>
                  <a:srgbClr val="FF0000"/>
                </a:solidFill>
              </a:rPr>
              <a:t>Channelizer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5536" y="4695527"/>
            <a:ext cx="230543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GPU </a:t>
            </a:r>
            <a:r>
              <a:rPr lang="en-US" dirty="0" err="1" smtClean="0">
                <a:solidFill>
                  <a:srgbClr val="000000"/>
                </a:solidFill>
              </a:rPr>
              <a:t>Correlator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>
            <a:off x="1547664" y="2996952"/>
            <a:ext cx="7032" cy="33042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" name="Straight Arrow Connector 17"/>
          <p:cNvCxnSpPr/>
          <p:nvPr/>
        </p:nvCxnSpPr>
        <p:spPr bwMode="auto">
          <a:xfrm>
            <a:off x="1547664" y="4293096"/>
            <a:ext cx="7032" cy="33042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25" name="Picture 24" descr="Screen Shot 2014-05-23 at 10.49.19 AM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610109" y="2931567"/>
            <a:ext cx="5314751" cy="1761157"/>
          </a:xfrm>
          <a:prstGeom prst="rect">
            <a:avLst/>
          </a:prstGeom>
        </p:spPr>
      </p:pic>
      <p:pic>
        <p:nvPicPr>
          <p:cNvPr id="31" name="Picture 30" descr="Screen Shot 2014-05-23 at 10.51.26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088" y="2636912"/>
            <a:ext cx="3568700" cy="3644900"/>
          </a:xfrm>
          <a:prstGeom prst="rect">
            <a:avLst/>
          </a:prstGeom>
        </p:spPr>
      </p:pic>
      <p:cxnSp>
        <p:nvCxnSpPr>
          <p:cNvPr id="32" name="Straight Connector 31"/>
          <p:cNvCxnSpPr/>
          <p:nvPr/>
        </p:nvCxnSpPr>
        <p:spPr>
          <a:xfrm flipV="1">
            <a:off x="5148064" y="5733256"/>
            <a:ext cx="648072" cy="73626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5148064" y="1154770"/>
            <a:ext cx="720080" cy="177017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580112" y="1196752"/>
            <a:ext cx="3058950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Digitizes at 800MHz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Splits into 1024 </a:t>
            </a:r>
            <a:r>
              <a:rPr lang="en-US" dirty="0" err="1" smtClean="0">
                <a:solidFill>
                  <a:schemeClr val="tx1"/>
                </a:solidFill>
              </a:rPr>
              <a:t>freqs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   via 4-tap PFB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 bwMode="auto">
          <a:xfrm>
            <a:off x="1547664" y="5301208"/>
            <a:ext cx="0" cy="3600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7" name="Can 26"/>
          <p:cNvSpPr/>
          <p:nvPr/>
        </p:nvSpPr>
        <p:spPr bwMode="auto">
          <a:xfrm>
            <a:off x="1043608" y="5805264"/>
            <a:ext cx="1008112" cy="864096"/>
          </a:xfrm>
          <a:prstGeom prst="ca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15616" y="6063112"/>
            <a:ext cx="851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HDD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80112" y="6309320"/>
            <a:ext cx="2733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16 / crate, 8 crates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75856" y="6519446"/>
            <a:ext cx="1975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Bandura et al, 2016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985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5816" y="188640"/>
            <a:ext cx="5758408" cy="1143000"/>
          </a:xfrm>
        </p:spPr>
        <p:txBody>
          <a:bodyPr/>
          <a:lstStyle/>
          <a:p>
            <a:r>
              <a:rPr lang="en-US" dirty="0" smtClean="0"/>
              <a:t>System Overview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23528" y="476672"/>
            <a:ext cx="2808312" cy="734468"/>
            <a:chOff x="6333" y="2420888"/>
            <a:chExt cx="6918340" cy="1809378"/>
          </a:xfrm>
        </p:grpSpPr>
        <p:pic>
          <p:nvPicPr>
            <p:cNvPr id="5" name="Picture 72" descr="Screen shot 2012-01-27 at 11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340" b="100000" l="0" r="99282">
                          <a14:foregroundMark x1="10632" y1="73190" x2="71983" y2="5362"/>
                          <a14:foregroundMark x1="19828" y1="80429" x2="82184" y2="11796"/>
                          <a14:foregroundMark x1="91379" y1="11260" x2="50144" y2="573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3" y="2420888"/>
              <a:ext cx="3374467" cy="1809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72" descr="Screen shot 2012-01-27 at 11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340" b="100000" l="0" r="99282">
                          <a14:foregroundMark x1="10632" y1="73190" x2="71983" y2="5362"/>
                          <a14:foregroundMark x1="19828" y1="80429" x2="82184" y2="11796"/>
                          <a14:foregroundMark x1="91379" y1="11260" x2="50144" y2="573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2420888"/>
              <a:ext cx="3374467" cy="1809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72" descr="Screen shot 2012-01-27 at 11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340" b="100000" l="0" r="99282">
                          <a14:foregroundMark x1="10632" y1="73190" x2="71983" y2="5362"/>
                          <a14:foregroundMark x1="19828" y1="80429" x2="82184" y2="11796"/>
                          <a14:foregroundMark x1="91379" y1="11260" x2="50144" y2="573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8915" y="2420888"/>
              <a:ext cx="3374467" cy="1809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2" descr="Screen shot 2012-01-27 at 11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340" b="100000" l="0" r="99282">
                          <a14:foregroundMark x1="10632" y1="73190" x2="71983" y2="5362"/>
                          <a14:foregroundMark x1="19828" y1="80429" x2="82184" y2="11796"/>
                          <a14:foregroundMark x1="91379" y1="11260" x2="50144" y2="573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0206" y="2420888"/>
              <a:ext cx="3374467" cy="1809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extBox 8"/>
          <p:cNvSpPr txBox="1"/>
          <p:nvPr/>
        </p:nvSpPr>
        <p:spPr>
          <a:xfrm>
            <a:off x="755576" y="1196752"/>
            <a:ext cx="1570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Reflectors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1" name="Straight Arrow Connector 10"/>
          <p:cNvCxnSpPr>
            <a:stCxn id="9" idx="2"/>
          </p:cNvCxnSpPr>
          <p:nvPr/>
        </p:nvCxnSpPr>
        <p:spPr bwMode="auto">
          <a:xfrm>
            <a:off x="1540632" y="1658417"/>
            <a:ext cx="7032" cy="33042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/>
          <p:nvPr/>
        </p:nvSpPr>
        <p:spPr>
          <a:xfrm>
            <a:off x="323528" y="2060848"/>
            <a:ext cx="2558713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Analog Frontend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Amps, filters, </a:t>
            </a:r>
            <a:r>
              <a:rPr lang="en-US" dirty="0" err="1" smtClean="0">
                <a:solidFill>
                  <a:srgbClr val="000000"/>
                </a:solidFill>
              </a:rPr>
              <a:t>etc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5536" y="3429000"/>
            <a:ext cx="2377574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FPGA Digitizer /</a:t>
            </a:r>
          </a:p>
          <a:p>
            <a:pPr algn="ctr"/>
            <a:r>
              <a:rPr lang="en-US" dirty="0" err="1" smtClean="0">
                <a:solidFill>
                  <a:srgbClr val="000000"/>
                </a:solidFill>
              </a:rPr>
              <a:t>Channelizer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5536" y="4695527"/>
            <a:ext cx="230543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GPU </a:t>
            </a:r>
            <a:r>
              <a:rPr lang="en-US" dirty="0" err="1" smtClean="0">
                <a:solidFill>
                  <a:srgbClr val="FF0000"/>
                </a:solidFill>
              </a:rPr>
              <a:t>Correlator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>
            <a:off x="1547664" y="2996952"/>
            <a:ext cx="7032" cy="33042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" name="Straight Arrow Connector 17"/>
          <p:cNvCxnSpPr/>
          <p:nvPr/>
        </p:nvCxnSpPr>
        <p:spPr bwMode="auto">
          <a:xfrm>
            <a:off x="1547664" y="4293096"/>
            <a:ext cx="7032" cy="33042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1691680" y="4253026"/>
            <a:ext cx="9240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≈</a:t>
            </a:r>
            <a:r>
              <a:rPr lang="en-US" sz="2000" dirty="0" err="1" smtClean="0">
                <a:solidFill>
                  <a:schemeClr val="tx1"/>
                </a:solidFill>
              </a:rPr>
              <a:t>TBps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08775" y="5229200"/>
            <a:ext cx="9668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≈</a:t>
            </a:r>
            <a:r>
              <a:rPr lang="en-US" sz="2000" dirty="0" err="1" smtClean="0">
                <a:solidFill>
                  <a:schemeClr val="tx1"/>
                </a:solidFill>
              </a:rPr>
              <a:t>GBps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707904" y="6309320"/>
            <a:ext cx="4946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Full N</a:t>
            </a:r>
            <a:r>
              <a:rPr lang="en-US" baseline="30000" dirty="0" smtClean="0">
                <a:solidFill>
                  <a:schemeClr val="tx1"/>
                </a:solidFill>
              </a:rPr>
              <a:t>2</a:t>
            </a:r>
            <a:r>
              <a:rPr lang="en-US" dirty="0" smtClean="0">
                <a:solidFill>
                  <a:schemeClr val="tx1"/>
                </a:solidFill>
              </a:rPr>
              <a:t> ≈10</a:t>
            </a:r>
            <a:r>
              <a:rPr lang="en-US" baseline="30000" dirty="0" smtClean="0">
                <a:solidFill>
                  <a:schemeClr val="tx1"/>
                </a:solidFill>
              </a:rPr>
              <a:t>15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cMAC</a:t>
            </a:r>
            <a:r>
              <a:rPr lang="en-US" dirty="0" smtClean="0">
                <a:solidFill>
                  <a:schemeClr val="tx1"/>
                </a:solidFill>
              </a:rPr>
              <a:t>/s ≈ 8 PFLOP/s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23928" y="1196752"/>
            <a:ext cx="39265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AMD GPU-based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X-Engine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 bwMode="auto">
          <a:xfrm>
            <a:off x="1547664" y="5301208"/>
            <a:ext cx="0" cy="3600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1" name="Can 30"/>
          <p:cNvSpPr/>
          <p:nvPr/>
        </p:nvSpPr>
        <p:spPr bwMode="auto">
          <a:xfrm>
            <a:off x="1043608" y="5805264"/>
            <a:ext cx="1008112" cy="864096"/>
          </a:xfrm>
          <a:prstGeom prst="ca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115616" y="6063112"/>
            <a:ext cx="851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HDD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3848" y="1628799"/>
            <a:ext cx="3116554" cy="2725183"/>
          </a:xfrm>
          <a:prstGeom prst="rect">
            <a:avLst/>
          </a:prstGeom>
        </p:spPr>
      </p:pic>
      <p:pic>
        <p:nvPicPr>
          <p:cNvPr id="26" name="Picture 25" descr="angle.png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30" b="98779" l="1007" r="979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34895">
            <a:off x="3049767" y="3509507"/>
            <a:ext cx="6419274" cy="273471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00192" y="1772816"/>
            <a:ext cx="28438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Full N</a:t>
            </a:r>
            <a:r>
              <a:rPr lang="en-US" baseline="30000" dirty="0" smtClean="0">
                <a:solidFill>
                  <a:srgbClr val="000000"/>
                </a:solidFill>
              </a:rPr>
              <a:t>2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corr</a:t>
            </a:r>
            <a:r>
              <a:rPr lang="en-US" dirty="0" smtClean="0">
                <a:solidFill>
                  <a:srgbClr val="000000"/>
                </a:solidFill>
              </a:rPr>
              <a:t> (!)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Fits in a </a:t>
            </a:r>
            <a:r>
              <a:rPr lang="en-US" dirty="0" err="1" smtClean="0">
                <a:solidFill>
                  <a:srgbClr val="000000"/>
                </a:solidFill>
              </a:rPr>
              <a:t>SeaCan</a:t>
            </a:r>
            <a:endParaRPr lang="en-US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278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0" grpId="0"/>
      <p:bldP spid="28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0" name="Rectangle 18"/>
          <p:cNvSpPr>
            <a:spLocks noChangeArrowheads="1"/>
          </p:cNvSpPr>
          <p:nvPr/>
        </p:nvSpPr>
        <p:spPr bwMode="auto">
          <a:xfrm>
            <a:off x="683568" y="3645024"/>
            <a:ext cx="5184576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914400" eaLnBrk="0" hangingPunct="0">
              <a:buClrTx/>
              <a:buSzTx/>
            </a:pPr>
            <a:r>
              <a:rPr lang="en-US" b="1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An experiment to measure BAO and constrain DE </a:t>
            </a:r>
            <a:r>
              <a:rPr lang="en-US" b="1" dirty="0" err="1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eq</a:t>
            </a:r>
            <a:r>
              <a:rPr lang="en-US" b="1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of state</a:t>
            </a:r>
            <a:endParaRPr lang="en-US" dirty="0" smtClean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 marL="342900" indent="-342900" defTabSz="914400" eaLnBrk="0" hangingPunct="0">
              <a:buClrTx/>
              <a:buSzTx/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400</a:t>
            </a:r>
            <a:r>
              <a:rPr lang="en-US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-</a:t>
            </a:r>
            <a:r>
              <a:rPr lang="en-US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800MHz</a:t>
            </a:r>
            <a:endParaRPr lang="en-US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 marL="342900" indent="-342900" defTabSz="914400" eaLnBrk="0" hangingPunct="0">
              <a:buClrTx/>
              <a:buSzTx/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Resolution 1/3 – 2/3 </a:t>
            </a:r>
            <a:r>
              <a:rPr lang="en-US" dirty="0" err="1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deg</a:t>
            </a:r>
            <a:endParaRPr lang="en-US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 marL="342900" indent="-342900" defTabSz="914400" eaLnBrk="0" hangingPunct="0">
              <a:buClrTx/>
              <a:buSzTx/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Drift scan w/ 1024 dual-pol feeds</a:t>
            </a:r>
          </a:p>
          <a:p>
            <a:pPr marL="342900" indent="-342900" defTabSz="914400" eaLnBrk="0" hangingPunct="0">
              <a:buClrTx/>
              <a:buSzTx/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~</a:t>
            </a:r>
            <a:r>
              <a:rPr lang="en-US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200 </a:t>
            </a:r>
            <a:r>
              <a:rPr lang="en-US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deg</a:t>
            </a:r>
            <a:r>
              <a:rPr lang="en-US" baseline="300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2</a:t>
            </a:r>
            <a:r>
              <a:rPr lang="en-US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instantaneous </a:t>
            </a:r>
            <a:r>
              <a:rPr lang="en-US" dirty="0" err="1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FoV</a:t>
            </a:r>
            <a:endParaRPr lang="en-US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 marL="342900" indent="-342900" defTabSz="914400" eaLnBrk="0" hangingPunct="0">
              <a:buClrTx/>
              <a:buSzTx/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&gt;20,000 deg</a:t>
            </a:r>
            <a:r>
              <a:rPr lang="en-US" baseline="300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2</a:t>
            </a:r>
            <a:r>
              <a:rPr lang="en-US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daily survey</a:t>
            </a:r>
          </a:p>
          <a:p>
            <a:pPr marL="342900" indent="-342900" defTabSz="914400" eaLnBrk="0" hangingPunct="0">
              <a:buClrTx/>
              <a:buSzTx/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~</a:t>
            </a:r>
            <a:r>
              <a:rPr lang="en-US" dirty="0" err="1" smtClean="0">
                <a:solidFill>
                  <a:srgbClr val="000000"/>
                </a:solidFill>
                <a:latin typeface="Symbol" charset="2"/>
                <a:ea typeface="ＭＳ Ｐゴシック" charset="0"/>
                <a:cs typeface="Symbol" charset="2"/>
              </a:rPr>
              <a:t>m</a:t>
            </a:r>
            <a:r>
              <a:rPr lang="en-US" dirty="0" err="1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Jy</a:t>
            </a:r>
            <a:r>
              <a:rPr lang="en-US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noise floor (50</a:t>
            </a:r>
            <a:r>
              <a:rPr lang="en-US" dirty="0" smtClean="0">
                <a:solidFill>
                  <a:srgbClr val="000000"/>
                </a:solidFill>
                <a:latin typeface="Symbol" charset="2"/>
                <a:ea typeface="ＭＳ Ｐゴシック" charset="0"/>
                <a:cs typeface="Symbol" charset="2"/>
              </a:rPr>
              <a:t>m</a:t>
            </a:r>
            <a:r>
              <a:rPr lang="en-US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Jy / day)</a:t>
            </a:r>
          </a:p>
        </p:txBody>
      </p:sp>
      <p:pic>
        <p:nvPicPr>
          <p:cNvPr id="13341" name="Picture 29" descr="logo_dra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0312" y="2337048"/>
            <a:ext cx="12192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42" name="Picture 30" descr="UBC-logo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6256" y="4005064"/>
            <a:ext cx="2159000" cy="73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43" name="Picture 31" descr="McGill_logoT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216" y="5013176"/>
            <a:ext cx="2540000" cy="59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44" name="Picture 32" descr="302px-UofT_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5470525"/>
            <a:ext cx="2971800" cy="138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45" name="Rectangle 33"/>
          <p:cNvSpPr>
            <a:spLocks noGrp="1" noChangeArrowheads="1"/>
          </p:cNvSpPr>
          <p:nvPr>
            <p:ph type="title"/>
          </p:nvPr>
        </p:nvSpPr>
        <p:spPr>
          <a:xfrm>
            <a:off x="0" y="-27384"/>
            <a:ext cx="9144000" cy="1143000"/>
          </a:xfrm>
        </p:spPr>
        <p:txBody>
          <a:bodyPr/>
          <a:lstStyle/>
          <a:p>
            <a:r>
              <a:rPr lang="en-US" sz="5400" dirty="0" smtClean="0"/>
              <a:t>CHIME</a:t>
            </a:r>
            <a:endParaRPr lang="en-US" sz="5400" dirty="0"/>
          </a:p>
        </p:txBody>
      </p:sp>
      <p:grpSp>
        <p:nvGrpSpPr>
          <p:cNvPr id="10" name="Group 9"/>
          <p:cNvGrpSpPr/>
          <p:nvPr/>
        </p:nvGrpSpPr>
        <p:grpSpPr>
          <a:xfrm>
            <a:off x="323528" y="980728"/>
            <a:ext cx="8259897" cy="2160240"/>
            <a:chOff x="6333" y="2420888"/>
            <a:chExt cx="6918340" cy="1809378"/>
          </a:xfrm>
        </p:grpSpPr>
        <p:pic>
          <p:nvPicPr>
            <p:cNvPr id="11" name="Picture 72" descr="Screen shot 2012-01-27 at 11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475" b="100000" l="2381" r="99300">
                          <a14:foregroundMark x1="12885" y1="73190" x2="72759" y2="5362"/>
                          <a14:foregroundMark x1="21849" y1="80295" x2="82633" y2="11796"/>
                          <a14:foregroundMark x1="91597" y1="11260" x2="51331" y2="572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539"/>
            <a:stretch>
              <a:fillRect/>
            </a:stretch>
          </p:blipFill>
          <p:spPr bwMode="auto">
            <a:xfrm>
              <a:off x="6333" y="2420888"/>
              <a:ext cx="3374467" cy="1809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72" descr="Screen shot 2012-01-27 at 11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475" b="100000" l="2381" r="99300">
                          <a14:foregroundMark x1="12885" y1="73190" x2="72759" y2="5362"/>
                          <a14:foregroundMark x1="21849" y1="80295" x2="82633" y2="11796"/>
                          <a14:foregroundMark x1="91597" y1="11260" x2="51331" y2="572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539"/>
            <a:stretch>
              <a:fillRect/>
            </a:stretch>
          </p:blipFill>
          <p:spPr bwMode="auto">
            <a:xfrm>
              <a:off x="1187624" y="2420888"/>
              <a:ext cx="3374467" cy="1809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72" descr="Screen shot 2012-01-27 at 11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475" b="100000" l="2381" r="99300">
                          <a14:foregroundMark x1="12885" y1="73190" x2="72759" y2="5362"/>
                          <a14:foregroundMark x1="21849" y1="80295" x2="82633" y2="11796"/>
                          <a14:foregroundMark x1="91597" y1="11260" x2="51331" y2="572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539"/>
            <a:stretch>
              <a:fillRect/>
            </a:stretch>
          </p:blipFill>
          <p:spPr bwMode="auto">
            <a:xfrm>
              <a:off x="2368915" y="2420888"/>
              <a:ext cx="3374467" cy="1809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72" descr="Screen shot 2012-01-27 at 11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475" b="100000" l="2381" r="99300">
                          <a14:foregroundMark x1="12885" y1="73190" x2="72759" y2="5362"/>
                          <a14:foregroundMark x1="21849" y1="80295" x2="82633" y2="11796"/>
                          <a14:foregroundMark x1="91597" y1="11260" x2="51331" y2="572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539"/>
            <a:stretch>
              <a:fillRect/>
            </a:stretch>
          </p:blipFill>
          <p:spPr bwMode="auto">
            <a:xfrm>
              <a:off x="3550206" y="2420888"/>
              <a:ext cx="3374467" cy="1809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02143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3888" y="116632"/>
            <a:ext cx="4892080" cy="1143000"/>
          </a:xfrm>
        </p:spPr>
        <p:txBody>
          <a:bodyPr/>
          <a:lstStyle/>
          <a:p>
            <a:r>
              <a:rPr lang="en-US" dirty="0" smtClean="0"/>
              <a:t>Extra </a:t>
            </a:r>
            <a:r>
              <a:rPr lang="en-US" dirty="0" err="1" smtClean="0"/>
              <a:t>Capabilites</a:t>
            </a:r>
            <a:endParaRPr lang="en-US" dirty="0"/>
          </a:p>
        </p:txBody>
      </p:sp>
      <p:pic>
        <p:nvPicPr>
          <p:cNvPr id="3" name="Picture 2" descr="CHIME-flux-at-600MHz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2595" y="1434976"/>
            <a:ext cx="5799885" cy="40102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48064" y="1124744"/>
            <a:ext cx="26016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ATNF Pulsar Catalog</a:t>
            </a:r>
            <a:endParaRPr lang="en-US" sz="2000" dirty="0">
              <a:solidFill>
                <a:srgbClr val="000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23528" y="476672"/>
            <a:ext cx="2808312" cy="734468"/>
            <a:chOff x="6333" y="2420888"/>
            <a:chExt cx="6918340" cy="1809378"/>
          </a:xfrm>
        </p:grpSpPr>
        <p:pic>
          <p:nvPicPr>
            <p:cNvPr id="9" name="Picture 72" descr="Screen shot 2012-01-27 at 11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340" b="100000" l="0" r="99282">
                          <a14:foregroundMark x1="10632" y1="73190" x2="71983" y2="5362"/>
                          <a14:foregroundMark x1="19828" y1="80429" x2="82184" y2="11796"/>
                          <a14:foregroundMark x1="91379" y1="11260" x2="50144" y2="573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3" y="2420888"/>
              <a:ext cx="3374467" cy="1809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72" descr="Screen shot 2012-01-27 at 11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340" b="100000" l="0" r="99282">
                          <a14:foregroundMark x1="10632" y1="73190" x2="71983" y2="5362"/>
                          <a14:foregroundMark x1="19828" y1="80429" x2="82184" y2="11796"/>
                          <a14:foregroundMark x1="91379" y1="11260" x2="50144" y2="573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2420888"/>
              <a:ext cx="3374467" cy="1809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72" descr="Screen shot 2012-01-27 at 11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340" b="100000" l="0" r="99282">
                          <a14:foregroundMark x1="10632" y1="73190" x2="71983" y2="5362"/>
                          <a14:foregroundMark x1="19828" y1="80429" x2="82184" y2="11796"/>
                          <a14:foregroundMark x1="91379" y1="11260" x2="50144" y2="573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8915" y="2420888"/>
              <a:ext cx="3374467" cy="1809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72" descr="Screen shot 2012-01-27 at 11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340" b="100000" l="0" r="99282">
                          <a14:foregroundMark x1="10632" y1="73190" x2="71983" y2="5362"/>
                          <a14:foregroundMark x1="19828" y1="80429" x2="82184" y2="11796"/>
                          <a14:foregroundMark x1="91379" y1="11260" x2="50144" y2="573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0206" y="2420888"/>
              <a:ext cx="3374467" cy="1809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extBox 12"/>
          <p:cNvSpPr txBox="1"/>
          <p:nvPr/>
        </p:nvSpPr>
        <p:spPr>
          <a:xfrm>
            <a:off x="755576" y="1196752"/>
            <a:ext cx="1570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Reflectors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4" name="Straight Arrow Connector 13"/>
          <p:cNvCxnSpPr>
            <a:stCxn id="13" idx="2"/>
          </p:cNvCxnSpPr>
          <p:nvPr/>
        </p:nvCxnSpPr>
        <p:spPr bwMode="auto">
          <a:xfrm>
            <a:off x="1540632" y="1658417"/>
            <a:ext cx="7032" cy="33042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5" name="TextBox 14"/>
          <p:cNvSpPr txBox="1"/>
          <p:nvPr/>
        </p:nvSpPr>
        <p:spPr>
          <a:xfrm>
            <a:off x="323528" y="2060848"/>
            <a:ext cx="2558713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Analog Frontend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Amps, filters, </a:t>
            </a:r>
            <a:r>
              <a:rPr lang="en-US" dirty="0" err="1" smtClean="0">
                <a:solidFill>
                  <a:srgbClr val="000000"/>
                </a:solidFill>
              </a:rPr>
              <a:t>etc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5536" y="3429000"/>
            <a:ext cx="2377574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FPGA Digitizer /</a:t>
            </a:r>
          </a:p>
          <a:p>
            <a:pPr algn="ctr"/>
            <a:r>
              <a:rPr lang="en-US" dirty="0" err="1" smtClean="0">
                <a:solidFill>
                  <a:srgbClr val="000000"/>
                </a:solidFill>
              </a:rPr>
              <a:t>Channelizer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5536" y="4695527"/>
            <a:ext cx="230543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GPU </a:t>
            </a:r>
            <a:r>
              <a:rPr lang="en-US" dirty="0" err="1" smtClean="0">
                <a:solidFill>
                  <a:srgbClr val="000000"/>
                </a:solidFill>
              </a:rPr>
              <a:t>Correlator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>
            <a:off x="1547664" y="2996952"/>
            <a:ext cx="7032" cy="33042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1547664" y="4293096"/>
            <a:ext cx="7032" cy="33042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0" name="Straight Arrow Connector 19"/>
          <p:cNvCxnSpPr/>
          <p:nvPr/>
        </p:nvCxnSpPr>
        <p:spPr bwMode="auto">
          <a:xfrm>
            <a:off x="1691680" y="5301208"/>
            <a:ext cx="216024" cy="3600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1" name="Straight Arrow Connector 20"/>
          <p:cNvCxnSpPr/>
          <p:nvPr/>
        </p:nvCxnSpPr>
        <p:spPr bwMode="auto">
          <a:xfrm flipH="1">
            <a:off x="1115616" y="5301208"/>
            <a:ext cx="216024" cy="3600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2" name="Can 21"/>
          <p:cNvSpPr/>
          <p:nvPr/>
        </p:nvSpPr>
        <p:spPr bwMode="auto">
          <a:xfrm>
            <a:off x="251520" y="5805264"/>
            <a:ext cx="1008112" cy="864096"/>
          </a:xfrm>
          <a:prstGeom prst="ca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23528" y="6063112"/>
            <a:ext cx="787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Disk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62079" y="5805264"/>
            <a:ext cx="1741282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0000"/>
                </a:solidFill>
              </a:rPr>
              <a:t>Realtime</a:t>
            </a:r>
            <a:endParaRPr lang="en-US" dirty="0">
              <a:solidFill>
                <a:srgbClr val="FF0000"/>
              </a:solidFill>
            </a:endParaRP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Backend(s)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95838" y="5681183"/>
            <a:ext cx="5068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CHIME can monitor every known northern pulsar, near-daily cadence.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93190" y="4725144"/>
            <a:ext cx="11196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Cherry Ng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879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5266" y="274637"/>
            <a:ext cx="4366836" cy="207572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CHIME/Pulsar</a:t>
            </a:r>
            <a:br>
              <a:rPr lang="en-US" dirty="0" smtClean="0"/>
            </a:br>
            <a:r>
              <a:rPr lang="en-US" dirty="0" smtClean="0"/>
              <a:t>Tied-array Beam</a:t>
            </a:r>
            <a:br>
              <a:rPr lang="en-US" dirty="0" smtClean="0"/>
            </a:br>
            <a:r>
              <a:rPr lang="en-US" dirty="0" smtClean="0"/>
              <a:t>Commissioning</a:t>
            </a:r>
            <a:br>
              <a:rPr lang="en-US" dirty="0" smtClean="0"/>
            </a:br>
            <a:r>
              <a:rPr lang="en-US" sz="3100" dirty="0" smtClean="0"/>
              <a:t>(b0329+54)</a:t>
            </a:r>
            <a:endParaRPr lang="en-US" sz="3100" dirty="0"/>
          </a:p>
        </p:txBody>
      </p:sp>
      <p:pic>
        <p:nvPicPr>
          <p:cNvPr id="4" name="Picture 3" descr="Screen Shot 2015-10-28 at 9.55.16 AM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623"/>
          <a:stretch/>
        </p:blipFill>
        <p:spPr>
          <a:xfrm>
            <a:off x="0" y="3125856"/>
            <a:ext cx="9144000" cy="3634246"/>
          </a:xfrm>
          <a:prstGeom prst="rect">
            <a:avLst/>
          </a:prstGeom>
        </p:spPr>
      </p:pic>
      <p:pic>
        <p:nvPicPr>
          <p:cNvPr id="5" name="Picture 4" descr="b0329_profile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171639" cy="31258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-415430" y="4709514"/>
            <a:ext cx="120019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Time (min)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3983996" y="4709515"/>
            <a:ext cx="1231865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Freq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(MHz)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07501" y="3079501"/>
            <a:ext cx="535648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800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00563" y="6390770"/>
            <a:ext cx="535648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400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260" y="3079501"/>
            <a:ext cx="30166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0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49321" y="6412235"/>
            <a:ext cx="41865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30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21894" y="6521085"/>
            <a:ext cx="742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phase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30984" y="6518574"/>
            <a:ext cx="742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phase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033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3888" y="116632"/>
            <a:ext cx="4892080" cy="1143000"/>
          </a:xfrm>
        </p:spPr>
        <p:txBody>
          <a:bodyPr/>
          <a:lstStyle/>
          <a:p>
            <a:r>
              <a:rPr lang="en-US" dirty="0"/>
              <a:t>Fast Radio Bursts!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23528" y="476672"/>
            <a:ext cx="2808312" cy="734468"/>
            <a:chOff x="6333" y="2420888"/>
            <a:chExt cx="6918340" cy="1809378"/>
          </a:xfrm>
        </p:grpSpPr>
        <p:pic>
          <p:nvPicPr>
            <p:cNvPr id="9" name="Picture 72" descr="Screen shot 2012-01-27 at 11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340" b="100000" l="0" r="99282">
                          <a14:foregroundMark x1="10632" y1="73190" x2="71983" y2="5362"/>
                          <a14:foregroundMark x1="19828" y1="80429" x2="82184" y2="11796"/>
                          <a14:foregroundMark x1="91379" y1="11260" x2="50144" y2="573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3" y="2420888"/>
              <a:ext cx="3374467" cy="1809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72" descr="Screen shot 2012-01-27 at 11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340" b="100000" l="0" r="99282">
                          <a14:foregroundMark x1="10632" y1="73190" x2="71983" y2="5362"/>
                          <a14:foregroundMark x1="19828" y1="80429" x2="82184" y2="11796"/>
                          <a14:foregroundMark x1="91379" y1="11260" x2="50144" y2="573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2420888"/>
              <a:ext cx="3374467" cy="1809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72" descr="Screen shot 2012-01-27 at 11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340" b="100000" l="0" r="99282">
                          <a14:foregroundMark x1="10632" y1="73190" x2="71983" y2="5362"/>
                          <a14:foregroundMark x1="19828" y1="80429" x2="82184" y2="11796"/>
                          <a14:foregroundMark x1="91379" y1="11260" x2="50144" y2="573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8915" y="2420888"/>
              <a:ext cx="3374467" cy="1809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72" descr="Screen shot 2012-01-27 at 11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340" b="100000" l="0" r="99282">
                          <a14:foregroundMark x1="10632" y1="73190" x2="71983" y2="5362"/>
                          <a14:foregroundMark x1="19828" y1="80429" x2="82184" y2="11796"/>
                          <a14:foregroundMark x1="91379" y1="11260" x2="50144" y2="573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0206" y="2420888"/>
              <a:ext cx="3374467" cy="1809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extBox 12"/>
          <p:cNvSpPr txBox="1"/>
          <p:nvPr/>
        </p:nvSpPr>
        <p:spPr>
          <a:xfrm>
            <a:off x="755576" y="1196752"/>
            <a:ext cx="1570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Reflectors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4" name="Straight Arrow Connector 13"/>
          <p:cNvCxnSpPr>
            <a:stCxn id="13" idx="2"/>
          </p:cNvCxnSpPr>
          <p:nvPr/>
        </p:nvCxnSpPr>
        <p:spPr bwMode="auto">
          <a:xfrm>
            <a:off x="1540632" y="1658417"/>
            <a:ext cx="7032" cy="33042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5" name="TextBox 14"/>
          <p:cNvSpPr txBox="1"/>
          <p:nvPr/>
        </p:nvSpPr>
        <p:spPr>
          <a:xfrm>
            <a:off x="323528" y="2060848"/>
            <a:ext cx="2558713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Analog Frontend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Amps, filters, </a:t>
            </a:r>
            <a:r>
              <a:rPr lang="en-US" dirty="0" err="1" smtClean="0">
                <a:solidFill>
                  <a:srgbClr val="000000"/>
                </a:solidFill>
              </a:rPr>
              <a:t>etc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5536" y="3429000"/>
            <a:ext cx="2377574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FPGA Digitizer /</a:t>
            </a:r>
          </a:p>
          <a:p>
            <a:pPr algn="ctr"/>
            <a:r>
              <a:rPr lang="en-US" dirty="0" err="1" smtClean="0">
                <a:solidFill>
                  <a:srgbClr val="000000"/>
                </a:solidFill>
              </a:rPr>
              <a:t>Channelizer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5536" y="4695527"/>
            <a:ext cx="230543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GPU </a:t>
            </a:r>
            <a:r>
              <a:rPr lang="en-US" dirty="0" err="1" smtClean="0">
                <a:solidFill>
                  <a:srgbClr val="000000"/>
                </a:solidFill>
              </a:rPr>
              <a:t>Correlator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>
            <a:off x="1547664" y="2996952"/>
            <a:ext cx="7032" cy="33042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1547664" y="4293096"/>
            <a:ext cx="7032" cy="33042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0" name="Straight Arrow Connector 19"/>
          <p:cNvCxnSpPr/>
          <p:nvPr/>
        </p:nvCxnSpPr>
        <p:spPr bwMode="auto">
          <a:xfrm>
            <a:off x="1691680" y="5301208"/>
            <a:ext cx="216024" cy="3600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1" name="Straight Arrow Connector 20"/>
          <p:cNvCxnSpPr/>
          <p:nvPr/>
        </p:nvCxnSpPr>
        <p:spPr bwMode="auto">
          <a:xfrm flipH="1">
            <a:off x="1115616" y="5301208"/>
            <a:ext cx="216024" cy="3600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2" name="Can 21"/>
          <p:cNvSpPr/>
          <p:nvPr/>
        </p:nvSpPr>
        <p:spPr bwMode="auto">
          <a:xfrm>
            <a:off x="251520" y="5805264"/>
            <a:ext cx="1008112" cy="864096"/>
          </a:xfrm>
          <a:prstGeom prst="ca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23528" y="6063112"/>
            <a:ext cx="787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Disk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62079" y="5805264"/>
            <a:ext cx="1741282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0000"/>
                </a:solidFill>
              </a:rPr>
              <a:t>Realtime</a:t>
            </a:r>
            <a:endParaRPr lang="en-US" dirty="0">
              <a:solidFill>
                <a:srgbClr val="FF0000"/>
              </a:solidFill>
            </a:endParaRP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Backend(s)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5" name="Picture 24" descr="Screen Shot 2015-10-13 at 11.28.13 PM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3848" y="1268760"/>
            <a:ext cx="5658400" cy="45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991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77603" y="2708920"/>
            <a:ext cx="5541691" cy="1449338"/>
            <a:chOff x="6333" y="2420888"/>
            <a:chExt cx="6918340" cy="1809378"/>
          </a:xfrm>
        </p:grpSpPr>
        <p:pic>
          <p:nvPicPr>
            <p:cNvPr id="134" name="Picture 72" descr="Screen shot 2012-01-27 at 11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75" b="100000" l="2381" r="99300">
                          <a14:foregroundMark x1="12885" y1="73190" x2="72759" y2="5362"/>
                          <a14:foregroundMark x1="21849" y1="80295" x2="82633" y2="11796"/>
                          <a14:foregroundMark x1="91597" y1="11260" x2="51331" y2="572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539"/>
            <a:stretch>
              <a:fillRect/>
            </a:stretch>
          </p:blipFill>
          <p:spPr bwMode="auto">
            <a:xfrm>
              <a:off x="6333" y="2420888"/>
              <a:ext cx="3374467" cy="1809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5" name="Picture 72" descr="Screen shot 2012-01-27 at 11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75" b="100000" l="2381" r="99300">
                          <a14:foregroundMark x1="12885" y1="73190" x2="72759" y2="5362"/>
                          <a14:foregroundMark x1="21849" y1="80295" x2="82633" y2="11796"/>
                          <a14:foregroundMark x1="91597" y1="11260" x2="51331" y2="572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539"/>
            <a:stretch>
              <a:fillRect/>
            </a:stretch>
          </p:blipFill>
          <p:spPr bwMode="auto">
            <a:xfrm>
              <a:off x="1187624" y="2420888"/>
              <a:ext cx="3374467" cy="1809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6" name="Picture 72" descr="Screen shot 2012-01-27 at 11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75" b="100000" l="2381" r="99300">
                          <a14:foregroundMark x1="12885" y1="73190" x2="72759" y2="5362"/>
                          <a14:foregroundMark x1="21849" y1="80295" x2="82633" y2="11796"/>
                          <a14:foregroundMark x1="91597" y1="11260" x2="51331" y2="572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539"/>
            <a:stretch>
              <a:fillRect/>
            </a:stretch>
          </p:blipFill>
          <p:spPr bwMode="auto">
            <a:xfrm>
              <a:off x="2368915" y="2420888"/>
              <a:ext cx="3374467" cy="1809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7" name="Picture 72" descr="Screen shot 2012-01-27 at 11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475" b="100000" l="2381" r="99300">
                          <a14:foregroundMark x1="12885" y1="73190" x2="72759" y2="5362"/>
                          <a14:foregroundMark x1="21849" y1="80295" x2="82633" y2="11796"/>
                          <a14:foregroundMark x1="91597" y1="11260" x2="51331" y2="572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539"/>
            <a:stretch>
              <a:fillRect/>
            </a:stretch>
          </p:blipFill>
          <p:spPr bwMode="auto">
            <a:xfrm>
              <a:off x="3550206" y="2420888"/>
              <a:ext cx="3374467" cy="1809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7938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FRB Search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7939" name="Oval 6"/>
          <p:cNvSpPr>
            <a:spLocks noChangeArrowheads="1"/>
          </p:cNvSpPr>
          <p:nvPr/>
        </p:nvSpPr>
        <p:spPr bwMode="auto">
          <a:xfrm>
            <a:off x="4953000" y="1600200"/>
            <a:ext cx="4038600" cy="4038600"/>
          </a:xfrm>
          <a:prstGeom prst="ellipse">
            <a:avLst/>
          </a:prstGeom>
          <a:solidFill>
            <a:srgbClr val="AAD2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7957" name="Rectangle 49"/>
          <p:cNvSpPr>
            <a:spLocks noChangeArrowheads="1"/>
          </p:cNvSpPr>
          <p:nvPr/>
        </p:nvSpPr>
        <p:spPr bwMode="auto">
          <a:xfrm>
            <a:off x="3020721" y="975498"/>
            <a:ext cx="284104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sz="24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1024 “Fan” Beams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sz="2400" dirty="0" err="1" smtClean="0">
                <a:solidFill>
                  <a:srgbClr val="000000"/>
                </a:solidFill>
                <a:latin typeface="Symbol" charset="2"/>
                <a:ea typeface="ＭＳ Ｐゴシック" charset="0"/>
                <a:cs typeface="Symbol" charset="2"/>
              </a:rPr>
              <a:t>Dn</a:t>
            </a:r>
            <a:r>
              <a:rPr lang="en-US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=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24kHz, </a:t>
            </a:r>
            <a:r>
              <a:rPr lang="en-US" sz="2400" dirty="0" err="1" smtClean="0">
                <a:solidFill>
                  <a:srgbClr val="000000"/>
                </a:solidFill>
                <a:latin typeface="Symbol" charset="2"/>
                <a:ea typeface="ＭＳ Ｐゴシック" charset="0"/>
                <a:cs typeface="Symbol" charset="2"/>
              </a:rPr>
              <a:t>Dt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=1ms</a:t>
            </a:r>
            <a:endParaRPr lang="en-US" sz="24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7958" name="Rectangle 50"/>
          <p:cNvSpPr>
            <a:spLocks noChangeArrowheads="1"/>
          </p:cNvSpPr>
          <p:nvPr/>
        </p:nvSpPr>
        <p:spPr bwMode="auto">
          <a:xfrm>
            <a:off x="810250" y="4263479"/>
            <a:ext cx="28883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1024 dual-pol feeds</a:t>
            </a:r>
          </a:p>
        </p:txBody>
      </p:sp>
      <p:sp>
        <p:nvSpPr>
          <p:cNvPr id="167959" name="Rectangle 51"/>
          <p:cNvSpPr>
            <a:spLocks noChangeArrowheads="1"/>
          </p:cNvSpPr>
          <p:nvPr/>
        </p:nvSpPr>
        <p:spPr bwMode="auto">
          <a:xfrm>
            <a:off x="7443727" y="2830647"/>
            <a:ext cx="1489075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CA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1024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CA" sz="24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Stokes-I beams</a:t>
            </a:r>
            <a:endParaRPr lang="en-US" sz="24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7962" name="Line 90"/>
          <p:cNvSpPr>
            <a:spLocks noChangeShapeType="1"/>
          </p:cNvSpPr>
          <p:nvPr/>
        </p:nvSpPr>
        <p:spPr bwMode="auto">
          <a:xfrm>
            <a:off x="990600" y="4926751"/>
            <a:ext cx="0" cy="838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2400">
              <a:solidFill>
                <a:srgbClr val="FFFFFF"/>
              </a:solidFill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167963" name="Line 91"/>
          <p:cNvSpPr>
            <a:spLocks noChangeShapeType="1"/>
          </p:cNvSpPr>
          <p:nvPr/>
        </p:nvSpPr>
        <p:spPr bwMode="auto">
          <a:xfrm>
            <a:off x="1143000" y="4926751"/>
            <a:ext cx="0" cy="838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2400">
              <a:solidFill>
                <a:srgbClr val="FFFFFF"/>
              </a:solidFill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167964" name="Line 92"/>
          <p:cNvSpPr>
            <a:spLocks noChangeShapeType="1"/>
          </p:cNvSpPr>
          <p:nvPr/>
        </p:nvSpPr>
        <p:spPr bwMode="auto">
          <a:xfrm>
            <a:off x="1295400" y="4926751"/>
            <a:ext cx="0" cy="838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2400">
              <a:solidFill>
                <a:srgbClr val="FFFFFF"/>
              </a:solidFill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167965" name="Line 93"/>
          <p:cNvSpPr>
            <a:spLocks noChangeShapeType="1"/>
          </p:cNvSpPr>
          <p:nvPr/>
        </p:nvSpPr>
        <p:spPr bwMode="auto">
          <a:xfrm>
            <a:off x="1447800" y="4926751"/>
            <a:ext cx="0" cy="838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2400">
              <a:solidFill>
                <a:srgbClr val="FFFFFF"/>
              </a:solidFill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167966" name="Line 94"/>
          <p:cNvSpPr>
            <a:spLocks noChangeShapeType="1"/>
          </p:cNvSpPr>
          <p:nvPr/>
        </p:nvSpPr>
        <p:spPr bwMode="auto">
          <a:xfrm>
            <a:off x="1600200" y="4926751"/>
            <a:ext cx="0" cy="838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2400">
              <a:solidFill>
                <a:srgbClr val="FFFFFF"/>
              </a:solidFill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167967" name="Line 95"/>
          <p:cNvSpPr>
            <a:spLocks noChangeShapeType="1"/>
          </p:cNvSpPr>
          <p:nvPr/>
        </p:nvSpPr>
        <p:spPr bwMode="auto">
          <a:xfrm>
            <a:off x="1752600" y="4926751"/>
            <a:ext cx="0" cy="838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2400">
              <a:solidFill>
                <a:srgbClr val="FFFFFF"/>
              </a:solidFill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167968" name="Line 96"/>
          <p:cNvSpPr>
            <a:spLocks noChangeShapeType="1"/>
          </p:cNvSpPr>
          <p:nvPr/>
        </p:nvSpPr>
        <p:spPr bwMode="auto">
          <a:xfrm>
            <a:off x="1905000" y="4926751"/>
            <a:ext cx="0" cy="838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2400">
              <a:solidFill>
                <a:srgbClr val="FFFFFF"/>
              </a:solidFill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167969" name="Line 97"/>
          <p:cNvSpPr>
            <a:spLocks noChangeShapeType="1"/>
          </p:cNvSpPr>
          <p:nvPr/>
        </p:nvSpPr>
        <p:spPr bwMode="auto">
          <a:xfrm>
            <a:off x="2057400" y="4926751"/>
            <a:ext cx="0" cy="838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2400">
              <a:solidFill>
                <a:srgbClr val="FFFFFF"/>
              </a:solidFill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167970" name="Line 98"/>
          <p:cNvSpPr>
            <a:spLocks noChangeShapeType="1"/>
          </p:cNvSpPr>
          <p:nvPr/>
        </p:nvSpPr>
        <p:spPr bwMode="auto">
          <a:xfrm>
            <a:off x="2209800" y="4926751"/>
            <a:ext cx="0" cy="838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2400">
              <a:solidFill>
                <a:srgbClr val="FFFFFF"/>
              </a:solidFill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167971" name="Line 99"/>
          <p:cNvSpPr>
            <a:spLocks noChangeShapeType="1"/>
          </p:cNvSpPr>
          <p:nvPr/>
        </p:nvSpPr>
        <p:spPr bwMode="auto">
          <a:xfrm>
            <a:off x="2362200" y="4926751"/>
            <a:ext cx="0" cy="838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2400">
              <a:solidFill>
                <a:srgbClr val="FFFFFF"/>
              </a:solidFill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167972" name="Line 100"/>
          <p:cNvSpPr>
            <a:spLocks noChangeShapeType="1"/>
          </p:cNvSpPr>
          <p:nvPr/>
        </p:nvSpPr>
        <p:spPr bwMode="auto">
          <a:xfrm>
            <a:off x="2514600" y="4926751"/>
            <a:ext cx="0" cy="838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2400">
              <a:solidFill>
                <a:srgbClr val="FFFFFF"/>
              </a:solidFill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167973" name="Line 101"/>
          <p:cNvSpPr>
            <a:spLocks noChangeShapeType="1"/>
          </p:cNvSpPr>
          <p:nvPr/>
        </p:nvSpPr>
        <p:spPr bwMode="auto">
          <a:xfrm>
            <a:off x="2667000" y="4926751"/>
            <a:ext cx="0" cy="838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2400">
              <a:solidFill>
                <a:srgbClr val="FFFFFF"/>
              </a:solidFill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167974" name="Line 102"/>
          <p:cNvSpPr>
            <a:spLocks noChangeShapeType="1"/>
          </p:cNvSpPr>
          <p:nvPr/>
        </p:nvSpPr>
        <p:spPr bwMode="auto">
          <a:xfrm>
            <a:off x="2819400" y="4926751"/>
            <a:ext cx="0" cy="838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2400">
              <a:solidFill>
                <a:srgbClr val="FFFFFF"/>
              </a:solidFill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167975" name="Line 103"/>
          <p:cNvSpPr>
            <a:spLocks noChangeShapeType="1"/>
          </p:cNvSpPr>
          <p:nvPr/>
        </p:nvSpPr>
        <p:spPr bwMode="auto">
          <a:xfrm>
            <a:off x="2971800" y="4926751"/>
            <a:ext cx="0" cy="838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2400">
              <a:solidFill>
                <a:srgbClr val="FFFFFF"/>
              </a:solidFill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167976" name="Line 104"/>
          <p:cNvSpPr>
            <a:spLocks noChangeShapeType="1"/>
          </p:cNvSpPr>
          <p:nvPr/>
        </p:nvSpPr>
        <p:spPr bwMode="auto">
          <a:xfrm>
            <a:off x="3124200" y="4926751"/>
            <a:ext cx="0" cy="838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2400">
              <a:solidFill>
                <a:srgbClr val="FFFFFF"/>
              </a:solidFill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167977" name="Line 105"/>
          <p:cNvSpPr>
            <a:spLocks noChangeShapeType="1"/>
          </p:cNvSpPr>
          <p:nvPr/>
        </p:nvSpPr>
        <p:spPr bwMode="auto">
          <a:xfrm>
            <a:off x="3276600" y="4926751"/>
            <a:ext cx="0" cy="838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2400">
              <a:solidFill>
                <a:srgbClr val="FFFFFF"/>
              </a:solidFill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167978" name="Line 106"/>
          <p:cNvSpPr>
            <a:spLocks noChangeShapeType="1"/>
          </p:cNvSpPr>
          <p:nvPr/>
        </p:nvSpPr>
        <p:spPr bwMode="auto">
          <a:xfrm>
            <a:off x="3429000" y="4926751"/>
            <a:ext cx="0" cy="838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2400">
              <a:solidFill>
                <a:srgbClr val="FFFFFF"/>
              </a:solidFill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167979" name="Line 107"/>
          <p:cNvSpPr>
            <a:spLocks noChangeShapeType="1"/>
          </p:cNvSpPr>
          <p:nvPr/>
        </p:nvSpPr>
        <p:spPr bwMode="auto">
          <a:xfrm flipV="1">
            <a:off x="6978650" y="5761038"/>
            <a:ext cx="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2400">
              <a:solidFill>
                <a:srgbClr val="FFFFFF"/>
              </a:solidFill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167980" name="Line 109"/>
          <p:cNvSpPr>
            <a:spLocks noChangeShapeType="1"/>
          </p:cNvSpPr>
          <p:nvPr/>
        </p:nvSpPr>
        <p:spPr bwMode="auto">
          <a:xfrm>
            <a:off x="3657600" y="6218238"/>
            <a:ext cx="332422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2400">
              <a:solidFill>
                <a:srgbClr val="FFFFFF"/>
              </a:solidFill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286" name="Oval 16"/>
          <p:cNvSpPr>
            <a:spLocks noChangeArrowheads="1"/>
          </p:cNvSpPr>
          <p:nvPr/>
        </p:nvSpPr>
        <p:spPr bwMode="auto">
          <a:xfrm>
            <a:off x="6986240" y="5431692"/>
            <a:ext cx="127000" cy="130908"/>
          </a:xfrm>
          <a:prstGeom prst="ellipse">
            <a:avLst/>
          </a:prstGeom>
          <a:solidFill>
            <a:srgbClr val="F32515">
              <a:alpha val="36862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7" name="Oval 16"/>
          <p:cNvSpPr>
            <a:spLocks noChangeArrowheads="1"/>
          </p:cNvSpPr>
          <p:nvPr/>
        </p:nvSpPr>
        <p:spPr bwMode="auto">
          <a:xfrm>
            <a:off x="6986240" y="5273430"/>
            <a:ext cx="127000" cy="130908"/>
          </a:xfrm>
          <a:prstGeom prst="ellipse">
            <a:avLst/>
          </a:prstGeom>
          <a:solidFill>
            <a:srgbClr val="F32515">
              <a:alpha val="36862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8" name="Oval 16"/>
          <p:cNvSpPr>
            <a:spLocks noChangeArrowheads="1"/>
          </p:cNvSpPr>
          <p:nvPr/>
        </p:nvSpPr>
        <p:spPr bwMode="auto">
          <a:xfrm>
            <a:off x="6986240" y="5115168"/>
            <a:ext cx="127000" cy="130908"/>
          </a:xfrm>
          <a:prstGeom prst="ellipse">
            <a:avLst/>
          </a:prstGeom>
          <a:solidFill>
            <a:srgbClr val="F32515">
              <a:alpha val="36862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9" name="Oval 16"/>
          <p:cNvSpPr>
            <a:spLocks noChangeArrowheads="1"/>
          </p:cNvSpPr>
          <p:nvPr/>
        </p:nvSpPr>
        <p:spPr bwMode="auto">
          <a:xfrm>
            <a:off x="6986240" y="4956906"/>
            <a:ext cx="127000" cy="130908"/>
          </a:xfrm>
          <a:prstGeom prst="ellipse">
            <a:avLst/>
          </a:prstGeom>
          <a:solidFill>
            <a:srgbClr val="F32515">
              <a:alpha val="36862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0" name="Oval 16"/>
          <p:cNvSpPr>
            <a:spLocks noChangeArrowheads="1"/>
          </p:cNvSpPr>
          <p:nvPr/>
        </p:nvSpPr>
        <p:spPr bwMode="auto">
          <a:xfrm>
            <a:off x="6986240" y="4798644"/>
            <a:ext cx="127000" cy="130908"/>
          </a:xfrm>
          <a:prstGeom prst="ellipse">
            <a:avLst/>
          </a:prstGeom>
          <a:solidFill>
            <a:srgbClr val="F32515">
              <a:alpha val="36862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1" name="Oval 16"/>
          <p:cNvSpPr>
            <a:spLocks noChangeArrowheads="1"/>
          </p:cNvSpPr>
          <p:nvPr/>
        </p:nvSpPr>
        <p:spPr bwMode="auto">
          <a:xfrm>
            <a:off x="6986240" y="4640382"/>
            <a:ext cx="127000" cy="130908"/>
          </a:xfrm>
          <a:prstGeom prst="ellipse">
            <a:avLst/>
          </a:prstGeom>
          <a:solidFill>
            <a:srgbClr val="F32515">
              <a:alpha val="36862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2" name="Oval 16"/>
          <p:cNvSpPr>
            <a:spLocks noChangeArrowheads="1"/>
          </p:cNvSpPr>
          <p:nvPr/>
        </p:nvSpPr>
        <p:spPr bwMode="auto">
          <a:xfrm>
            <a:off x="6986240" y="4482120"/>
            <a:ext cx="127000" cy="130908"/>
          </a:xfrm>
          <a:prstGeom prst="ellipse">
            <a:avLst/>
          </a:prstGeom>
          <a:solidFill>
            <a:srgbClr val="F32515">
              <a:alpha val="36862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3" name="Oval 16"/>
          <p:cNvSpPr>
            <a:spLocks noChangeArrowheads="1"/>
          </p:cNvSpPr>
          <p:nvPr/>
        </p:nvSpPr>
        <p:spPr bwMode="auto">
          <a:xfrm>
            <a:off x="6986240" y="4323858"/>
            <a:ext cx="127000" cy="130908"/>
          </a:xfrm>
          <a:prstGeom prst="ellipse">
            <a:avLst/>
          </a:prstGeom>
          <a:solidFill>
            <a:srgbClr val="F32515">
              <a:alpha val="36862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4" name="Oval 16"/>
          <p:cNvSpPr>
            <a:spLocks noChangeArrowheads="1"/>
          </p:cNvSpPr>
          <p:nvPr/>
        </p:nvSpPr>
        <p:spPr bwMode="auto">
          <a:xfrm>
            <a:off x="6986240" y="4165596"/>
            <a:ext cx="127000" cy="130908"/>
          </a:xfrm>
          <a:prstGeom prst="ellipse">
            <a:avLst/>
          </a:prstGeom>
          <a:solidFill>
            <a:srgbClr val="F32515">
              <a:alpha val="36862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5" name="Oval 16"/>
          <p:cNvSpPr>
            <a:spLocks noChangeArrowheads="1"/>
          </p:cNvSpPr>
          <p:nvPr/>
        </p:nvSpPr>
        <p:spPr bwMode="auto">
          <a:xfrm>
            <a:off x="6986240" y="4007334"/>
            <a:ext cx="127000" cy="130908"/>
          </a:xfrm>
          <a:prstGeom prst="ellipse">
            <a:avLst/>
          </a:prstGeom>
          <a:solidFill>
            <a:srgbClr val="F32515">
              <a:alpha val="36862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6" name="Oval 16"/>
          <p:cNvSpPr>
            <a:spLocks noChangeArrowheads="1"/>
          </p:cNvSpPr>
          <p:nvPr/>
        </p:nvSpPr>
        <p:spPr bwMode="auto">
          <a:xfrm>
            <a:off x="6986240" y="3849072"/>
            <a:ext cx="127000" cy="130908"/>
          </a:xfrm>
          <a:prstGeom prst="ellipse">
            <a:avLst/>
          </a:prstGeom>
          <a:solidFill>
            <a:srgbClr val="F32515">
              <a:alpha val="36862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7" name="Oval 16"/>
          <p:cNvSpPr>
            <a:spLocks noChangeArrowheads="1"/>
          </p:cNvSpPr>
          <p:nvPr/>
        </p:nvSpPr>
        <p:spPr bwMode="auto">
          <a:xfrm>
            <a:off x="6986240" y="3690810"/>
            <a:ext cx="127000" cy="130908"/>
          </a:xfrm>
          <a:prstGeom prst="ellipse">
            <a:avLst/>
          </a:prstGeom>
          <a:solidFill>
            <a:srgbClr val="F32515">
              <a:alpha val="36862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8" name="Oval 16"/>
          <p:cNvSpPr>
            <a:spLocks noChangeArrowheads="1"/>
          </p:cNvSpPr>
          <p:nvPr/>
        </p:nvSpPr>
        <p:spPr bwMode="auto">
          <a:xfrm>
            <a:off x="6986240" y="3532548"/>
            <a:ext cx="127000" cy="130908"/>
          </a:xfrm>
          <a:prstGeom prst="ellipse">
            <a:avLst/>
          </a:prstGeom>
          <a:solidFill>
            <a:srgbClr val="F32515">
              <a:alpha val="36862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9" name="Oval 16"/>
          <p:cNvSpPr>
            <a:spLocks noChangeArrowheads="1"/>
          </p:cNvSpPr>
          <p:nvPr/>
        </p:nvSpPr>
        <p:spPr bwMode="auto">
          <a:xfrm>
            <a:off x="6986240" y="3374286"/>
            <a:ext cx="127000" cy="130908"/>
          </a:xfrm>
          <a:prstGeom prst="ellipse">
            <a:avLst/>
          </a:prstGeom>
          <a:solidFill>
            <a:srgbClr val="F32515">
              <a:alpha val="36862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0" name="Oval 16"/>
          <p:cNvSpPr>
            <a:spLocks noChangeArrowheads="1"/>
          </p:cNvSpPr>
          <p:nvPr/>
        </p:nvSpPr>
        <p:spPr bwMode="auto">
          <a:xfrm>
            <a:off x="6986240" y="3216024"/>
            <a:ext cx="127000" cy="130908"/>
          </a:xfrm>
          <a:prstGeom prst="ellipse">
            <a:avLst/>
          </a:prstGeom>
          <a:solidFill>
            <a:srgbClr val="F32515">
              <a:alpha val="36862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1" name="Oval 16"/>
          <p:cNvSpPr>
            <a:spLocks noChangeArrowheads="1"/>
          </p:cNvSpPr>
          <p:nvPr/>
        </p:nvSpPr>
        <p:spPr bwMode="auto">
          <a:xfrm>
            <a:off x="6986240" y="3057762"/>
            <a:ext cx="127000" cy="130908"/>
          </a:xfrm>
          <a:prstGeom prst="ellipse">
            <a:avLst/>
          </a:prstGeom>
          <a:solidFill>
            <a:srgbClr val="F32515">
              <a:alpha val="36862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2" name="Oval 16"/>
          <p:cNvSpPr>
            <a:spLocks noChangeArrowheads="1"/>
          </p:cNvSpPr>
          <p:nvPr/>
        </p:nvSpPr>
        <p:spPr bwMode="auto">
          <a:xfrm>
            <a:off x="6986240" y="2899500"/>
            <a:ext cx="127000" cy="130908"/>
          </a:xfrm>
          <a:prstGeom prst="ellipse">
            <a:avLst/>
          </a:prstGeom>
          <a:solidFill>
            <a:srgbClr val="F32515">
              <a:alpha val="36862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3" name="Oval 16"/>
          <p:cNvSpPr>
            <a:spLocks noChangeArrowheads="1"/>
          </p:cNvSpPr>
          <p:nvPr/>
        </p:nvSpPr>
        <p:spPr bwMode="auto">
          <a:xfrm>
            <a:off x="6986240" y="2741238"/>
            <a:ext cx="127000" cy="130908"/>
          </a:xfrm>
          <a:prstGeom prst="ellipse">
            <a:avLst/>
          </a:prstGeom>
          <a:solidFill>
            <a:srgbClr val="F32515">
              <a:alpha val="36862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4" name="Oval 16"/>
          <p:cNvSpPr>
            <a:spLocks noChangeArrowheads="1"/>
          </p:cNvSpPr>
          <p:nvPr/>
        </p:nvSpPr>
        <p:spPr bwMode="auto">
          <a:xfrm>
            <a:off x="6986240" y="2582976"/>
            <a:ext cx="127000" cy="130908"/>
          </a:xfrm>
          <a:prstGeom prst="ellipse">
            <a:avLst/>
          </a:prstGeom>
          <a:solidFill>
            <a:srgbClr val="F32515">
              <a:alpha val="36862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5" name="Oval 16"/>
          <p:cNvSpPr>
            <a:spLocks noChangeArrowheads="1"/>
          </p:cNvSpPr>
          <p:nvPr/>
        </p:nvSpPr>
        <p:spPr bwMode="auto">
          <a:xfrm>
            <a:off x="6986240" y="2424714"/>
            <a:ext cx="127000" cy="130908"/>
          </a:xfrm>
          <a:prstGeom prst="ellipse">
            <a:avLst/>
          </a:prstGeom>
          <a:solidFill>
            <a:srgbClr val="F32515">
              <a:alpha val="36862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6" name="Oval 16"/>
          <p:cNvSpPr>
            <a:spLocks noChangeArrowheads="1"/>
          </p:cNvSpPr>
          <p:nvPr/>
        </p:nvSpPr>
        <p:spPr bwMode="auto">
          <a:xfrm>
            <a:off x="6986240" y="2266452"/>
            <a:ext cx="127000" cy="130908"/>
          </a:xfrm>
          <a:prstGeom prst="ellipse">
            <a:avLst/>
          </a:prstGeom>
          <a:solidFill>
            <a:srgbClr val="F32515">
              <a:alpha val="36862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7" name="Oval 16"/>
          <p:cNvSpPr>
            <a:spLocks noChangeArrowheads="1"/>
          </p:cNvSpPr>
          <p:nvPr/>
        </p:nvSpPr>
        <p:spPr bwMode="auto">
          <a:xfrm>
            <a:off x="6986240" y="2108190"/>
            <a:ext cx="127000" cy="130908"/>
          </a:xfrm>
          <a:prstGeom prst="ellipse">
            <a:avLst/>
          </a:prstGeom>
          <a:solidFill>
            <a:srgbClr val="F32515">
              <a:alpha val="36862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8" name="Oval 16"/>
          <p:cNvSpPr>
            <a:spLocks noChangeArrowheads="1"/>
          </p:cNvSpPr>
          <p:nvPr/>
        </p:nvSpPr>
        <p:spPr bwMode="auto">
          <a:xfrm>
            <a:off x="6986240" y="1949928"/>
            <a:ext cx="127000" cy="130908"/>
          </a:xfrm>
          <a:prstGeom prst="ellipse">
            <a:avLst/>
          </a:prstGeom>
          <a:solidFill>
            <a:srgbClr val="F32515">
              <a:alpha val="36862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9" name="Oval 16"/>
          <p:cNvSpPr>
            <a:spLocks noChangeArrowheads="1"/>
          </p:cNvSpPr>
          <p:nvPr/>
        </p:nvSpPr>
        <p:spPr bwMode="auto">
          <a:xfrm>
            <a:off x="6986240" y="1791666"/>
            <a:ext cx="127000" cy="130908"/>
          </a:xfrm>
          <a:prstGeom prst="ellipse">
            <a:avLst/>
          </a:prstGeom>
          <a:solidFill>
            <a:srgbClr val="F32515">
              <a:alpha val="36862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0" name="Oval 16"/>
          <p:cNvSpPr>
            <a:spLocks noChangeArrowheads="1"/>
          </p:cNvSpPr>
          <p:nvPr/>
        </p:nvSpPr>
        <p:spPr bwMode="auto">
          <a:xfrm>
            <a:off x="6986240" y="1633404"/>
            <a:ext cx="127000" cy="130908"/>
          </a:xfrm>
          <a:prstGeom prst="ellipse">
            <a:avLst/>
          </a:prstGeom>
          <a:solidFill>
            <a:srgbClr val="F32515">
              <a:alpha val="36862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1" name="Oval 16"/>
          <p:cNvSpPr>
            <a:spLocks noChangeArrowheads="1"/>
          </p:cNvSpPr>
          <p:nvPr/>
        </p:nvSpPr>
        <p:spPr bwMode="auto">
          <a:xfrm>
            <a:off x="7113240" y="5431692"/>
            <a:ext cx="127000" cy="130908"/>
          </a:xfrm>
          <a:prstGeom prst="ellipse">
            <a:avLst/>
          </a:prstGeom>
          <a:solidFill>
            <a:srgbClr val="F32515">
              <a:alpha val="36862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2" name="Oval 16"/>
          <p:cNvSpPr>
            <a:spLocks noChangeArrowheads="1"/>
          </p:cNvSpPr>
          <p:nvPr/>
        </p:nvSpPr>
        <p:spPr bwMode="auto">
          <a:xfrm>
            <a:off x="7113240" y="5273430"/>
            <a:ext cx="127000" cy="130908"/>
          </a:xfrm>
          <a:prstGeom prst="ellipse">
            <a:avLst/>
          </a:prstGeom>
          <a:solidFill>
            <a:srgbClr val="F32515">
              <a:alpha val="36862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3" name="Oval 16"/>
          <p:cNvSpPr>
            <a:spLocks noChangeArrowheads="1"/>
          </p:cNvSpPr>
          <p:nvPr/>
        </p:nvSpPr>
        <p:spPr bwMode="auto">
          <a:xfrm>
            <a:off x="7113240" y="5115168"/>
            <a:ext cx="127000" cy="130908"/>
          </a:xfrm>
          <a:prstGeom prst="ellipse">
            <a:avLst/>
          </a:prstGeom>
          <a:solidFill>
            <a:srgbClr val="F32515">
              <a:alpha val="36862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4" name="Oval 16"/>
          <p:cNvSpPr>
            <a:spLocks noChangeArrowheads="1"/>
          </p:cNvSpPr>
          <p:nvPr/>
        </p:nvSpPr>
        <p:spPr bwMode="auto">
          <a:xfrm>
            <a:off x="7113240" y="4956906"/>
            <a:ext cx="127000" cy="130908"/>
          </a:xfrm>
          <a:prstGeom prst="ellipse">
            <a:avLst/>
          </a:prstGeom>
          <a:solidFill>
            <a:srgbClr val="F32515">
              <a:alpha val="36862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5" name="Oval 16"/>
          <p:cNvSpPr>
            <a:spLocks noChangeArrowheads="1"/>
          </p:cNvSpPr>
          <p:nvPr/>
        </p:nvSpPr>
        <p:spPr bwMode="auto">
          <a:xfrm>
            <a:off x="7113240" y="4798644"/>
            <a:ext cx="127000" cy="130908"/>
          </a:xfrm>
          <a:prstGeom prst="ellipse">
            <a:avLst/>
          </a:prstGeom>
          <a:solidFill>
            <a:srgbClr val="F32515">
              <a:alpha val="36862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6" name="Oval 16"/>
          <p:cNvSpPr>
            <a:spLocks noChangeArrowheads="1"/>
          </p:cNvSpPr>
          <p:nvPr/>
        </p:nvSpPr>
        <p:spPr bwMode="auto">
          <a:xfrm>
            <a:off x="7113240" y="4640382"/>
            <a:ext cx="127000" cy="130908"/>
          </a:xfrm>
          <a:prstGeom prst="ellipse">
            <a:avLst/>
          </a:prstGeom>
          <a:solidFill>
            <a:srgbClr val="F32515">
              <a:alpha val="36862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7" name="Oval 16"/>
          <p:cNvSpPr>
            <a:spLocks noChangeArrowheads="1"/>
          </p:cNvSpPr>
          <p:nvPr/>
        </p:nvSpPr>
        <p:spPr bwMode="auto">
          <a:xfrm>
            <a:off x="7113240" y="4482120"/>
            <a:ext cx="127000" cy="130908"/>
          </a:xfrm>
          <a:prstGeom prst="ellipse">
            <a:avLst/>
          </a:prstGeom>
          <a:solidFill>
            <a:srgbClr val="F32515">
              <a:alpha val="36862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8" name="Oval 16"/>
          <p:cNvSpPr>
            <a:spLocks noChangeArrowheads="1"/>
          </p:cNvSpPr>
          <p:nvPr/>
        </p:nvSpPr>
        <p:spPr bwMode="auto">
          <a:xfrm>
            <a:off x="7113240" y="4323858"/>
            <a:ext cx="127000" cy="130908"/>
          </a:xfrm>
          <a:prstGeom prst="ellipse">
            <a:avLst/>
          </a:prstGeom>
          <a:solidFill>
            <a:srgbClr val="F32515">
              <a:alpha val="36862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9" name="Oval 16"/>
          <p:cNvSpPr>
            <a:spLocks noChangeArrowheads="1"/>
          </p:cNvSpPr>
          <p:nvPr/>
        </p:nvSpPr>
        <p:spPr bwMode="auto">
          <a:xfrm>
            <a:off x="7113240" y="4165596"/>
            <a:ext cx="127000" cy="130908"/>
          </a:xfrm>
          <a:prstGeom prst="ellipse">
            <a:avLst/>
          </a:prstGeom>
          <a:solidFill>
            <a:srgbClr val="F32515">
              <a:alpha val="36862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0" name="Oval 16"/>
          <p:cNvSpPr>
            <a:spLocks noChangeArrowheads="1"/>
          </p:cNvSpPr>
          <p:nvPr/>
        </p:nvSpPr>
        <p:spPr bwMode="auto">
          <a:xfrm>
            <a:off x="7113240" y="4007334"/>
            <a:ext cx="127000" cy="130908"/>
          </a:xfrm>
          <a:prstGeom prst="ellipse">
            <a:avLst/>
          </a:prstGeom>
          <a:solidFill>
            <a:srgbClr val="F32515">
              <a:alpha val="36862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1" name="Oval 16"/>
          <p:cNvSpPr>
            <a:spLocks noChangeArrowheads="1"/>
          </p:cNvSpPr>
          <p:nvPr/>
        </p:nvSpPr>
        <p:spPr bwMode="auto">
          <a:xfrm>
            <a:off x="7113240" y="3849072"/>
            <a:ext cx="127000" cy="130908"/>
          </a:xfrm>
          <a:prstGeom prst="ellipse">
            <a:avLst/>
          </a:prstGeom>
          <a:solidFill>
            <a:srgbClr val="F32515">
              <a:alpha val="36862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2" name="Oval 16"/>
          <p:cNvSpPr>
            <a:spLocks noChangeArrowheads="1"/>
          </p:cNvSpPr>
          <p:nvPr/>
        </p:nvSpPr>
        <p:spPr bwMode="auto">
          <a:xfrm>
            <a:off x="7113240" y="3690810"/>
            <a:ext cx="127000" cy="130908"/>
          </a:xfrm>
          <a:prstGeom prst="ellipse">
            <a:avLst/>
          </a:prstGeom>
          <a:solidFill>
            <a:srgbClr val="F32515">
              <a:alpha val="36862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3" name="Oval 16"/>
          <p:cNvSpPr>
            <a:spLocks noChangeArrowheads="1"/>
          </p:cNvSpPr>
          <p:nvPr/>
        </p:nvSpPr>
        <p:spPr bwMode="auto">
          <a:xfrm>
            <a:off x="7113240" y="3532548"/>
            <a:ext cx="127000" cy="130908"/>
          </a:xfrm>
          <a:prstGeom prst="ellipse">
            <a:avLst/>
          </a:prstGeom>
          <a:solidFill>
            <a:srgbClr val="F32515">
              <a:alpha val="36862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4" name="Oval 16"/>
          <p:cNvSpPr>
            <a:spLocks noChangeArrowheads="1"/>
          </p:cNvSpPr>
          <p:nvPr/>
        </p:nvSpPr>
        <p:spPr bwMode="auto">
          <a:xfrm>
            <a:off x="7113240" y="3374286"/>
            <a:ext cx="127000" cy="130908"/>
          </a:xfrm>
          <a:prstGeom prst="ellipse">
            <a:avLst/>
          </a:prstGeom>
          <a:solidFill>
            <a:srgbClr val="F32515">
              <a:alpha val="36862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5" name="Oval 16"/>
          <p:cNvSpPr>
            <a:spLocks noChangeArrowheads="1"/>
          </p:cNvSpPr>
          <p:nvPr/>
        </p:nvSpPr>
        <p:spPr bwMode="auto">
          <a:xfrm>
            <a:off x="7113240" y="3216024"/>
            <a:ext cx="127000" cy="130908"/>
          </a:xfrm>
          <a:prstGeom prst="ellipse">
            <a:avLst/>
          </a:prstGeom>
          <a:solidFill>
            <a:srgbClr val="F32515">
              <a:alpha val="36862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6" name="Oval 16"/>
          <p:cNvSpPr>
            <a:spLocks noChangeArrowheads="1"/>
          </p:cNvSpPr>
          <p:nvPr/>
        </p:nvSpPr>
        <p:spPr bwMode="auto">
          <a:xfrm>
            <a:off x="7113240" y="3057762"/>
            <a:ext cx="127000" cy="130908"/>
          </a:xfrm>
          <a:prstGeom prst="ellipse">
            <a:avLst/>
          </a:prstGeom>
          <a:solidFill>
            <a:srgbClr val="F32515">
              <a:alpha val="36862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7" name="Oval 16"/>
          <p:cNvSpPr>
            <a:spLocks noChangeArrowheads="1"/>
          </p:cNvSpPr>
          <p:nvPr/>
        </p:nvSpPr>
        <p:spPr bwMode="auto">
          <a:xfrm>
            <a:off x="7113240" y="2899500"/>
            <a:ext cx="127000" cy="130908"/>
          </a:xfrm>
          <a:prstGeom prst="ellipse">
            <a:avLst/>
          </a:prstGeom>
          <a:solidFill>
            <a:srgbClr val="F32515">
              <a:alpha val="36862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8" name="Oval 16"/>
          <p:cNvSpPr>
            <a:spLocks noChangeArrowheads="1"/>
          </p:cNvSpPr>
          <p:nvPr/>
        </p:nvSpPr>
        <p:spPr bwMode="auto">
          <a:xfrm>
            <a:off x="7113240" y="2741238"/>
            <a:ext cx="127000" cy="130908"/>
          </a:xfrm>
          <a:prstGeom prst="ellipse">
            <a:avLst/>
          </a:prstGeom>
          <a:solidFill>
            <a:srgbClr val="F32515">
              <a:alpha val="36862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9" name="Oval 16"/>
          <p:cNvSpPr>
            <a:spLocks noChangeArrowheads="1"/>
          </p:cNvSpPr>
          <p:nvPr/>
        </p:nvSpPr>
        <p:spPr bwMode="auto">
          <a:xfrm>
            <a:off x="7113240" y="2582976"/>
            <a:ext cx="127000" cy="130908"/>
          </a:xfrm>
          <a:prstGeom prst="ellipse">
            <a:avLst/>
          </a:prstGeom>
          <a:solidFill>
            <a:srgbClr val="F32515">
              <a:alpha val="36862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30" name="Oval 16"/>
          <p:cNvSpPr>
            <a:spLocks noChangeArrowheads="1"/>
          </p:cNvSpPr>
          <p:nvPr/>
        </p:nvSpPr>
        <p:spPr bwMode="auto">
          <a:xfrm>
            <a:off x="7113240" y="2424714"/>
            <a:ext cx="127000" cy="130908"/>
          </a:xfrm>
          <a:prstGeom prst="ellipse">
            <a:avLst/>
          </a:prstGeom>
          <a:solidFill>
            <a:srgbClr val="F32515">
              <a:alpha val="36862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31" name="Oval 16"/>
          <p:cNvSpPr>
            <a:spLocks noChangeArrowheads="1"/>
          </p:cNvSpPr>
          <p:nvPr/>
        </p:nvSpPr>
        <p:spPr bwMode="auto">
          <a:xfrm>
            <a:off x="7113240" y="2266452"/>
            <a:ext cx="127000" cy="130908"/>
          </a:xfrm>
          <a:prstGeom prst="ellipse">
            <a:avLst/>
          </a:prstGeom>
          <a:solidFill>
            <a:srgbClr val="F32515">
              <a:alpha val="36862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32" name="Oval 16"/>
          <p:cNvSpPr>
            <a:spLocks noChangeArrowheads="1"/>
          </p:cNvSpPr>
          <p:nvPr/>
        </p:nvSpPr>
        <p:spPr bwMode="auto">
          <a:xfrm>
            <a:off x="7113240" y="2108190"/>
            <a:ext cx="127000" cy="130908"/>
          </a:xfrm>
          <a:prstGeom prst="ellipse">
            <a:avLst/>
          </a:prstGeom>
          <a:solidFill>
            <a:srgbClr val="F32515">
              <a:alpha val="36862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33" name="Oval 16"/>
          <p:cNvSpPr>
            <a:spLocks noChangeArrowheads="1"/>
          </p:cNvSpPr>
          <p:nvPr/>
        </p:nvSpPr>
        <p:spPr bwMode="auto">
          <a:xfrm>
            <a:off x="7113240" y="1949928"/>
            <a:ext cx="127000" cy="130908"/>
          </a:xfrm>
          <a:prstGeom prst="ellipse">
            <a:avLst/>
          </a:prstGeom>
          <a:solidFill>
            <a:srgbClr val="F32515">
              <a:alpha val="36862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34" name="Oval 16"/>
          <p:cNvSpPr>
            <a:spLocks noChangeArrowheads="1"/>
          </p:cNvSpPr>
          <p:nvPr/>
        </p:nvSpPr>
        <p:spPr bwMode="auto">
          <a:xfrm>
            <a:off x="7113240" y="1791666"/>
            <a:ext cx="127000" cy="130908"/>
          </a:xfrm>
          <a:prstGeom prst="ellipse">
            <a:avLst/>
          </a:prstGeom>
          <a:solidFill>
            <a:srgbClr val="F32515">
              <a:alpha val="36862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35" name="Oval 16"/>
          <p:cNvSpPr>
            <a:spLocks noChangeArrowheads="1"/>
          </p:cNvSpPr>
          <p:nvPr/>
        </p:nvSpPr>
        <p:spPr bwMode="auto">
          <a:xfrm>
            <a:off x="7113240" y="1633404"/>
            <a:ext cx="127000" cy="130908"/>
          </a:xfrm>
          <a:prstGeom prst="ellipse">
            <a:avLst/>
          </a:prstGeom>
          <a:solidFill>
            <a:srgbClr val="F32515">
              <a:alpha val="36862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1" name="Oval 16"/>
          <p:cNvSpPr>
            <a:spLocks noChangeArrowheads="1"/>
          </p:cNvSpPr>
          <p:nvPr/>
        </p:nvSpPr>
        <p:spPr bwMode="auto">
          <a:xfrm>
            <a:off x="6732240" y="5431692"/>
            <a:ext cx="127000" cy="130908"/>
          </a:xfrm>
          <a:prstGeom prst="ellipse">
            <a:avLst/>
          </a:prstGeom>
          <a:solidFill>
            <a:srgbClr val="F32515">
              <a:alpha val="36862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2" name="Oval 16"/>
          <p:cNvSpPr>
            <a:spLocks noChangeArrowheads="1"/>
          </p:cNvSpPr>
          <p:nvPr/>
        </p:nvSpPr>
        <p:spPr bwMode="auto">
          <a:xfrm>
            <a:off x="6732240" y="5273430"/>
            <a:ext cx="127000" cy="130908"/>
          </a:xfrm>
          <a:prstGeom prst="ellipse">
            <a:avLst/>
          </a:prstGeom>
          <a:solidFill>
            <a:srgbClr val="F32515">
              <a:alpha val="36862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3" name="Oval 16"/>
          <p:cNvSpPr>
            <a:spLocks noChangeArrowheads="1"/>
          </p:cNvSpPr>
          <p:nvPr/>
        </p:nvSpPr>
        <p:spPr bwMode="auto">
          <a:xfrm>
            <a:off x="6732240" y="5115168"/>
            <a:ext cx="127000" cy="130908"/>
          </a:xfrm>
          <a:prstGeom prst="ellipse">
            <a:avLst/>
          </a:prstGeom>
          <a:solidFill>
            <a:srgbClr val="F32515">
              <a:alpha val="36862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4" name="Oval 16"/>
          <p:cNvSpPr>
            <a:spLocks noChangeArrowheads="1"/>
          </p:cNvSpPr>
          <p:nvPr/>
        </p:nvSpPr>
        <p:spPr bwMode="auto">
          <a:xfrm>
            <a:off x="6732240" y="4956906"/>
            <a:ext cx="127000" cy="130908"/>
          </a:xfrm>
          <a:prstGeom prst="ellipse">
            <a:avLst/>
          </a:prstGeom>
          <a:solidFill>
            <a:srgbClr val="F32515">
              <a:alpha val="36862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5" name="Oval 16"/>
          <p:cNvSpPr>
            <a:spLocks noChangeArrowheads="1"/>
          </p:cNvSpPr>
          <p:nvPr/>
        </p:nvSpPr>
        <p:spPr bwMode="auto">
          <a:xfrm>
            <a:off x="6732240" y="4798644"/>
            <a:ext cx="127000" cy="130908"/>
          </a:xfrm>
          <a:prstGeom prst="ellipse">
            <a:avLst/>
          </a:prstGeom>
          <a:solidFill>
            <a:srgbClr val="F32515">
              <a:alpha val="36862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6" name="Oval 16"/>
          <p:cNvSpPr>
            <a:spLocks noChangeArrowheads="1"/>
          </p:cNvSpPr>
          <p:nvPr/>
        </p:nvSpPr>
        <p:spPr bwMode="auto">
          <a:xfrm>
            <a:off x="6732240" y="4640382"/>
            <a:ext cx="127000" cy="130908"/>
          </a:xfrm>
          <a:prstGeom prst="ellipse">
            <a:avLst/>
          </a:prstGeom>
          <a:solidFill>
            <a:srgbClr val="F32515">
              <a:alpha val="36862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7" name="Oval 16"/>
          <p:cNvSpPr>
            <a:spLocks noChangeArrowheads="1"/>
          </p:cNvSpPr>
          <p:nvPr/>
        </p:nvSpPr>
        <p:spPr bwMode="auto">
          <a:xfrm>
            <a:off x="6732240" y="4482120"/>
            <a:ext cx="127000" cy="130908"/>
          </a:xfrm>
          <a:prstGeom prst="ellipse">
            <a:avLst/>
          </a:prstGeom>
          <a:solidFill>
            <a:srgbClr val="F32515">
              <a:alpha val="36862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8" name="Oval 16"/>
          <p:cNvSpPr>
            <a:spLocks noChangeArrowheads="1"/>
          </p:cNvSpPr>
          <p:nvPr/>
        </p:nvSpPr>
        <p:spPr bwMode="auto">
          <a:xfrm>
            <a:off x="6732240" y="4323858"/>
            <a:ext cx="127000" cy="130908"/>
          </a:xfrm>
          <a:prstGeom prst="ellipse">
            <a:avLst/>
          </a:prstGeom>
          <a:solidFill>
            <a:srgbClr val="F32515">
              <a:alpha val="36862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9" name="Oval 16"/>
          <p:cNvSpPr>
            <a:spLocks noChangeArrowheads="1"/>
          </p:cNvSpPr>
          <p:nvPr/>
        </p:nvSpPr>
        <p:spPr bwMode="auto">
          <a:xfrm>
            <a:off x="6732240" y="4165596"/>
            <a:ext cx="127000" cy="130908"/>
          </a:xfrm>
          <a:prstGeom prst="ellipse">
            <a:avLst/>
          </a:prstGeom>
          <a:solidFill>
            <a:srgbClr val="F32515">
              <a:alpha val="36862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0" name="Oval 16"/>
          <p:cNvSpPr>
            <a:spLocks noChangeArrowheads="1"/>
          </p:cNvSpPr>
          <p:nvPr/>
        </p:nvSpPr>
        <p:spPr bwMode="auto">
          <a:xfrm>
            <a:off x="6732240" y="4007334"/>
            <a:ext cx="127000" cy="130908"/>
          </a:xfrm>
          <a:prstGeom prst="ellipse">
            <a:avLst/>
          </a:prstGeom>
          <a:solidFill>
            <a:srgbClr val="F32515">
              <a:alpha val="36862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1" name="Oval 16"/>
          <p:cNvSpPr>
            <a:spLocks noChangeArrowheads="1"/>
          </p:cNvSpPr>
          <p:nvPr/>
        </p:nvSpPr>
        <p:spPr bwMode="auto">
          <a:xfrm>
            <a:off x="6732240" y="3849072"/>
            <a:ext cx="127000" cy="130908"/>
          </a:xfrm>
          <a:prstGeom prst="ellipse">
            <a:avLst/>
          </a:prstGeom>
          <a:solidFill>
            <a:srgbClr val="F32515">
              <a:alpha val="36862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2" name="Oval 16"/>
          <p:cNvSpPr>
            <a:spLocks noChangeArrowheads="1"/>
          </p:cNvSpPr>
          <p:nvPr/>
        </p:nvSpPr>
        <p:spPr bwMode="auto">
          <a:xfrm>
            <a:off x="6732240" y="3690810"/>
            <a:ext cx="127000" cy="130908"/>
          </a:xfrm>
          <a:prstGeom prst="ellipse">
            <a:avLst/>
          </a:prstGeom>
          <a:solidFill>
            <a:srgbClr val="F32515">
              <a:alpha val="36862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3" name="Oval 16"/>
          <p:cNvSpPr>
            <a:spLocks noChangeArrowheads="1"/>
          </p:cNvSpPr>
          <p:nvPr/>
        </p:nvSpPr>
        <p:spPr bwMode="auto">
          <a:xfrm>
            <a:off x="6732240" y="3532548"/>
            <a:ext cx="127000" cy="130908"/>
          </a:xfrm>
          <a:prstGeom prst="ellipse">
            <a:avLst/>
          </a:prstGeom>
          <a:solidFill>
            <a:srgbClr val="F32515">
              <a:alpha val="36862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4" name="Oval 16"/>
          <p:cNvSpPr>
            <a:spLocks noChangeArrowheads="1"/>
          </p:cNvSpPr>
          <p:nvPr/>
        </p:nvSpPr>
        <p:spPr bwMode="auto">
          <a:xfrm>
            <a:off x="6732240" y="3374286"/>
            <a:ext cx="127000" cy="130908"/>
          </a:xfrm>
          <a:prstGeom prst="ellipse">
            <a:avLst/>
          </a:prstGeom>
          <a:solidFill>
            <a:srgbClr val="F32515">
              <a:alpha val="36862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5" name="Oval 16"/>
          <p:cNvSpPr>
            <a:spLocks noChangeArrowheads="1"/>
          </p:cNvSpPr>
          <p:nvPr/>
        </p:nvSpPr>
        <p:spPr bwMode="auto">
          <a:xfrm>
            <a:off x="6732240" y="3216024"/>
            <a:ext cx="127000" cy="130908"/>
          </a:xfrm>
          <a:prstGeom prst="ellipse">
            <a:avLst/>
          </a:prstGeom>
          <a:solidFill>
            <a:srgbClr val="F32515">
              <a:alpha val="36862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6" name="Oval 16"/>
          <p:cNvSpPr>
            <a:spLocks noChangeArrowheads="1"/>
          </p:cNvSpPr>
          <p:nvPr/>
        </p:nvSpPr>
        <p:spPr bwMode="auto">
          <a:xfrm>
            <a:off x="6732240" y="3057762"/>
            <a:ext cx="127000" cy="130908"/>
          </a:xfrm>
          <a:prstGeom prst="ellipse">
            <a:avLst/>
          </a:prstGeom>
          <a:solidFill>
            <a:srgbClr val="F32515">
              <a:alpha val="36862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7" name="Oval 16"/>
          <p:cNvSpPr>
            <a:spLocks noChangeArrowheads="1"/>
          </p:cNvSpPr>
          <p:nvPr/>
        </p:nvSpPr>
        <p:spPr bwMode="auto">
          <a:xfrm>
            <a:off x="6732240" y="2899500"/>
            <a:ext cx="127000" cy="130908"/>
          </a:xfrm>
          <a:prstGeom prst="ellipse">
            <a:avLst/>
          </a:prstGeom>
          <a:solidFill>
            <a:srgbClr val="F32515">
              <a:alpha val="36862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8" name="Oval 16"/>
          <p:cNvSpPr>
            <a:spLocks noChangeArrowheads="1"/>
          </p:cNvSpPr>
          <p:nvPr/>
        </p:nvSpPr>
        <p:spPr bwMode="auto">
          <a:xfrm>
            <a:off x="6732240" y="2741238"/>
            <a:ext cx="127000" cy="130908"/>
          </a:xfrm>
          <a:prstGeom prst="ellipse">
            <a:avLst/>
          </a:prstGeom>
          <a:solidFill>
            <a:srgbClr val="F32515">
              <a:alpha val="36862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9" name="Oval 16"/>
          <p:cNvSpPr>
            <a:spLocks noChangeArrowheads="1"/>
          </p:cNvSpPr>
          <p:nvPr/>
        </p:nvSpPr>
        <p:spPr bwMode="auto">
          <a:xfrm>
            <a:off x="6732240" y="2582976"/>
            <a:ext cx="127000" cy="130908"/>
          </a:xfrm>
          <a:prstGeom prst="ellipse">
            <a:avLst/>
          </a:prstGeom>
          <a:solidFill>
            <a:srgbClr val="F32515">
              <a:alpha val="36862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0" name="Oval 16"/>
          <p:cNvSpPr>
            <a:spLocks noChangeArrowheads="1"/>
          </p:cNvSpPr>
          <p:nvPr/>
        </p:nvSpPr>
        <p:spPr bwMode="auto">
          <a:xfrm>
            <a:off x="6732240" y="2424714"/>
            <a:ext cx="127000" cy="130908"/>
          </a:xfrm>
          <a:prstGeom prst="ellipse">
            <a:avLst/>
          </a:prstGeom>
          <a:solidFill>
            <a:srgbClr val="F32515">
              <a:alpha val="36862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1" name="Oval 16"/>
          <p:cNvSpPr>
            <a:spLocks noChangeArrowheads="1"/>
          </p:cNvSpPr>
          <p:nvPr/>
        </p:nvSpPr>
        <p:spPr bwMode="auto">
          <a:xfrm>
            <a:off x="6732240" y="2266452"/>
            <a:ext cx="127000" cy="130908"/>
          </a:xfrm>
          <a:prstGeom prst="ellipse">
            <a:avLst/>
          </a:prstGeom>
          <a:solidFill>
            <a:srgbClr val="F32515">
              <a:alpha val="36862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2" name="Oval 16"/>
          <p:cNvSpPr>
            <a:spLocks noChangeArrowheads="1"/>
          </p:cNvSpPr>
          <p:nvPr/>
        </p:nvSpPr>
        <p:spPr bwMode="auto">
          <a:xfrm>
            <a:off x="6732240" y="2108190"/>
            <a:ext cx="127000" cy="130908"/>
          </a:xfrm>
          <a:prstGeom prst="ellipse">
            <a:avLst/>
          </a:prstGeom>
          <a:solidFill>
            <a:srgbClr val="F32515">
              <a:alpha val="36862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3" name="Oval 16"/>
          <p:cNvSpPr>
            <a:spLocks noChangeArrowheads="1"/>
          </p:cNvSpPr>
          <p:nvPr/>
        </p:nvSpPr>
        <p:spPr bwMode="auto">
          <a:xfrm>
            <a:off x="6732240" y="1949928"/>
            <a:ext cx="127000" cy="130908"/>
          </a:xfrm>
          <a:prstGeom prst="ellipse">
            <a:avLst/>
          </a:prstGeom>
          <a:solidFill>
            <a:srgbClr val="F32515">
              <a:alpha val="36862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4" name="Oval 16"/>
          <p:cNvSpPr>
            <a:spLocks noChangeArrowheads="1"/>
          </p:cNvSpPr>
          <p:nvPr/>
        </p:nvSpPr>
        <p:spPr bwMode="auto">
          <a:xfrm>
            <a:off x="6732240" y="1791666"/>
            <a:ext cx="127000" cy="130908"/>
          </a:xfrm>
          <a:prstGeom prst="ellipse">
            <a:avLst/>
          </a:prstGeom>
          <a:solidFill>
            <a:srgbClr val="F32515">
              <a:alpha val="36862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5" name="Oval 16"/>
          <p:cNvSpPr>
            <a:spLocks noChangeArrowheads="1"/>
          </p:cNvSpPr>
          <p:nvPr/>
        </p:nvSpPr>
        <p:spPr bwMode="auto">
          <a:xfrm>
            <a:off x="6732240" y="1633404"/>
            <a:ext cx="127000" cy="130908"/>
          </a:xfrm>
          <a:prstGeom prst="ellipse">
            <a:avLst/>
          </a:prstGeom>
          <a:solidFill>
            <a:srgbClr val="F32515">
              <a:alpha val="36862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6" name="Oval 16"/>
          <p:cNvSpPr>
            <a:spLocks noChangeArrowheads="1"/>
          </p:cNvSpPr>
          <p:nvPr/>
        </p:nvSpPr>
        <p:spPr bwMode="auto">
          <a:xfrm>
            <a:off x="6859240" y="5431692"/>
            <a:ext cx="127000" cy="130908"/>
          </a:xfrm>
          <a:prstGeom prst="ellipse">
            <a:avLst/>
          </a:prstGeom>
          <a:solidFill>
            <a:srgbClr val="F32515">
              <a:alpha val="36862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7" name="Oval 16"/>
          <p:cNvSpPr>
            <a:spLocks noChangeArrowheads="1"/>
          </p:cNvSpPr>
          <p:nvPr/>
        </p:nvSpPr>
        <p:spPr bwMode="auto">
          <a:xfrm>
            <a:off x="6859240" y="5273430"/>
            <a:ext cx="127000" cy="130908"/>
          </a:xfrm>
          <a:prstGeom prst="ellipse">
            <a:avLst/>
          </a:prstGeom>
          <a:solidFill>
            <a:srgbClr val="F32515">
              <a:alpha val="36862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8" name="Oval 16"/>
          <p:cNvSpPr>
            <a:spLocks noChangeArrowheads="1"/>
          </p:cNvSpPr>
          <p:nvPr/>
        </p:nvSpPr>
        <p:spPr bwMode="auto">
          <a:xfrm>
            <a:off x="6859240" y="5115168"/>
            <a:ext cx="127000" cy="130908"/>
          </a:xfrm>
          <a:prstGeom prst="ellipse">
            <a:avLst/>
          </a:prstGeom>
          <a:solidFill>
            <a:srgbClr val="F32515">
              <a:alpha val="36862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9" name="Oval 16"/>
          <p:cNvSpPr>
            <a:spLocks noChangeArrowheads="1"/>
          </p:cNvSpPr>
          <p:nvPr/>
        </p:nvSpPr>
        <p:spPr bwMode="auto">
          <a:xfrm>
            <a:off x="6859240" y="4956906"/>
            <a:ext cx="127000" cy="130908"/>
          </a:xfrm>
          <a:prstGeom prst="ellipse">
            <a:avLst/>
          </a:prstGeom>
          <a:solidFill>
            <a:srgbClr val="F32515">
              <a:alpha val="36862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0" name="Oval 16"/>
          <p:cNvSpPr>
            <a:spLocks noChangeArrowheads="1"/>
          </p:cNvSpPr>
          <p:nvPr/>
        </p:nvSpPr>
        <p:spPr bwMode="auto">
          <a:xfrm>
            <a:off x="6859240" y="4798644"/>
            <a:ext cx="127000" cy="130908"/>
          </a:xfrm>
          <a:prstGeom prst="ellipse">
            <a:avLst/>
          </a:prstGeom>
          <a:solidFill>
            <a:srgbClr val="F32515">
              <a:alpha val="36862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1" name="Oval 16"/>
          <p:cNvSpPr>
            <a:spLocks noChangeArrowheads="1"/>
          </p:cNvSpPr>
          <p:nvPr/>
        </p:nvSpPr>
        <p:spPr bwMode="auto">
          <a:xfrm>
            <a:off x="6859240" y="4640382"/>
            <a:ext cx="127000" cy="130908"/>
          </a:xfrm>
          <a:prstGeom prst="ellipse">
            <a:avLst/>
          </a:prstGeom>
          <a:solidFill>
            <a:srgbClr val="F32515">
              <a:alpha val="36862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2" name="Oval 16"/>
          <p:cNvSpPr>
            <a:spLocks noChangeArrowheads="1"/>
          </p:cNvSpPr>
          <p:nvPr/>
        </p:nvSpPr>
        <p:spPr bwMode="auto">
          <a:xfrm>
            <a:off x="6859240" y="4482120"/>
            <a:ext cx="127000" cy="130908"/>
          </a:xfrm>
          <a:prstGeom prst="ellipse">
            <a:avLst/>
          </a:prstGeom>
          <a:solidFill>
            <a:srgbClr val="F32515">
              <a:alpha val="36862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3" name="Oval 16"/>
          <p:cNvSpPr>
            <a:spLocks noChangeArrowheads="1"/>
          </p:cNvSpPr>
          <p:nvPr/>
        </p:nvSpPr>
        <p:spPr bwMode="auto">
          <a:xfrm>
            <a:off x="6859240" y="4323858"/>
            <a:ext cx="127000" cy="130908"/>
          </a:xfrm>
          <a:prstGeom prst="ellipse">
            <a:avLst/>
          </a:prstGeom>
          <a:solidFill>
            <a:srgbClr val="F32515">
              <a:alpha val="36862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4" name="Oval 16"/>
          <p:cNvSpPr>
            <a:spLocks noChangeArrowheads="1"/>
          </p:cNvSpPr>
          <p:nvPr/>
        </p:nvSpPr>
        <p:spPr bwMode="auto">
          <a:xfrm>
            <a:off x="6859240" y="4165596"/>
            <a:ext cx="127000" cy="130908"/>
          </a:xfrm>
          <a:prstGeom prst="ellipse">
            <a:avLst/>
          </a:prstGeom>
          <a:solidFill>
            <a:srgbClr val="F32515">
              <a:alpha val="36862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5" name="Oval 16"/>
          <p:cNvSpPr>
            <a:spLocks noChangeArrowheads="1"/>
          </p:cNvSpPr>
          <p:nvPr/>
        </p:nvSpPr>
        <p:spPr bwMode="auto">
          <a:xfrm>
            <a:off x="6859240" y="4007334"/>
            <a:ext cx="127000" cy="130908"/>
          </a:xfrm>
          <a:prstGeom prst="ellipse">
            <a:avLst/>
          </a:prstGeom>
          <a:solidFill>
            <a:srgbClr val="F32515">
              <a:alpha val="36862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6" name="Oval 16"/>
          <p:cNvSpPr>
            <a:spLocks noChangeArrowheads="1"/>
          </p:cNvSpPr>
          <p:nvPr/>
        </p:nvSpPr>
        <p:spPr bwMode="auto">
          <a:xfrm>
            <a:off x="6859240" y="3849072"/>
            <a:ext cx="127000" cy="130908"/>
          </a:xfrm>
          <a:prstGeom prst="ellipse">
            <a:avLst/>
          </a:prstGeom>
          <a:solidFill>
            <a:srgbClr val="F32515">
              <a:alpha val="36862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7" name="Oval 16"/>
          <p:cNvSpPr>
            <a:spLocks noChangeArrowheads="1"/>
          </p:cNvSpPr>
          <p:nvPr/>
        </p:nvSpPr>
        <p:spPr bwMode="auto">
          <a:xfrm>
            <a:off x="6859240" y="3690810"/>
            <a:ext cx="127000" cy="130908"/>
          </a:xfrm>
          <a:prstGeom prst="ellipse">
            <a:avLst/>
          </a:prstGeom>
          <a:solidFill>
            <a:srgbClr val="F32515">
              <a:alpha val="36862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8" name="Oval 16"/>
          <p:cNvSpPr>
            <a:spLocks noChangeArrowheads="1"/>
          </p:cNvSpPr>
          <p:nvPr/>
        </p:nvSpPr>
        <p:spPr bwMode="auto">
          <a:xfrm>
            <a:off x="6859240" y="3532548"/>
            <a:ext cx="127000" cy="130908"/>
          </a:xfrm>
          <a:prstGeom prst="ellipse">
            <a:avLst/>
          </a:prstGeom>
          <a:solidFill>
            <a:srgbClr val="F32515">
              <a:alpha val="36862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9" name="Oval 16"/>
          <p:cNvSpPr>
            <a:spLocks noChangeArrowheads="1"/>
          </p:cNvSpPr>
          <p:nvPr/>
        </p:nvSpPr>
        <p:spPr bwMode="auto">
          <a:xfrm>
            <a:off x="6859240" y="3374286"/>
            <a:ext cx="127000" cy="130908"/>
          </a:xfrm>
          <a:prstGeom prst="ellipse">
            <a:avLst/>
          </a:prstGeom>
          <a:solidFill>
            <a:srgbClr val="F32515">
              <a:alpha val="36862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0" name="Oval 16"/>
          <p:cNvSpPr>
            <a:spLocks noChangeArrowheads="1"/>
          </p:cNvSpPr>
          <p:nvPr/>
        </p:nvSpPr>
        <p:spPr bwMode="auto">
          <a:xfrm>
            <a:off x="6859240" y="3216024"/>
            <a:ext cx="127000" cy="130908"/>
          </a:xfrm>
          <a:prstGeom prst="ellipse">
            <a:avLst/>
          </a:prstGeom>
          <a:solidFill>
            <a:srgbClr val="F32515">
              <a:alpha val="36862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1" name="Oval 16"/>
          <p:cNvSpPr>
            <a:spLocks noChangeArrowheads="1"/>
          </p:cNvSpPr>
          <p:nvPr/>
        </p:nvSpPr>
        <p:spPr bwMode="auto">
          <a:xfrm>
            <a:off x="6859240" y="3057762"/>
            <a:ext cx="127000" cy="130908"/>
          </a:xfrm>
          <a:prstGeom prst="ellipse">
            <a:avLst/>
          </a:prstGeom>
          <a:solidFill>
            <a:srgbClr val="F32515">
              <a:alpha val="36862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2" name="Oval 16"/>
          <p:cNvSpPr>
            <a:spLocks noChangeArrowheads="1"/>
          </p:cNvSpPr>
          <p:nvPr/>
        </p:nvSpPr>
        <p:spPr bwMode="auto">
          <a:xfrm>
            <a:off x="6859240" y="2899500"/>
            <a:ext cx="127000" cy="130908"/>
          </a:xfrm>
          <a:prstGeom prst="ellipse">
            <a:avLst/>
          </a:prstGeom>
          <a:solidFill>
            <a:srgbClr val="F32515">
              <a:alpha val="36862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3" name="Oval 16"/>
          <p:cNvSpPr>
            <a:spLocks noChangeArrowheads="1"/>
          </p:cNvSpPr>
          <p:nvPr/>
        </p:nvSpPr>
        <p:spPr bwMode="auto">
          <a:xfrm>
            <a:off x="6859240" y="2741238"/>
            <a:ext cx="127000" cy="130908"/>
          </a:xfrm>
          <a:prstGeom prst="ellipse">
            <a:avLst/>
          </a:prstGeom>
          <a:solidFill>
            <a:srgbClr val="F32515">
              <a:alpha val="36862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4" name="Oval 16"/>
          <p:cNvSpPr>
            <a:spLocks noChangeArrowheads="1"/>
          </p:cNvSpPr>
          <p:nvPr/>
        </p:nvSpPr>
        <p:spPr bwMode="auto">
          <a:xfrm>
            <a:off x="6859240" y="2582976"/>
            <a:ext cx="127000" cy="130908"/>
          </a:xfrm>
          <a:prstGeom prst="ellipse">
            <a:avLst/>
          </a:prstGeom>
          <a:solidFill>
            <a:srgbClr val="F32515">
              <a:alpha val="36862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5" name="Oval 16"/>
          <p:cNvSpPr>
            <a:spLocks noChangeArrowheads="1"/>
          </p:cNvSpPr>
          <p:nvPr/>
        </p:nvSpPr>
        <p:spPr bwMode="auto">
          <a:xfrm>
            <a:off x="6859240" y="2424714"/>
            <a:ext cx="127000" cy="130908"/>
          </a:xfrm>
          <a:prstGeom prst="ellipse">
            <a:avLst/>
          </a:prstGeom>
          <a:solidFill>
            <a:srgbClr val="F32515">
              <a:alpha val="36862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6" name="Oval 16"/>
          <p:cNvSpPr>
            <a:spLocks noChangeArrowheads="1"/>
          </p:cNvSpPr>
          <p:nvPr/>
        </p:nvSpPr>
        <p:spPr bwMode="auto">
          <a:xfrm>
            <a:off x="6859240" y="2266452"/>
            <a:ext cx="127000" cy="130908"/>
          </a:xfrm>
          <a:prstGeom prst="ellipse">
            <a:avLst/>
          </a:prstGeom>
          <a:solidFill>
            <a:srgbClr val="F32515">
              <a:alpha val="36862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7" name="Oval 16"/>
          <p:cNvSpPr>
            <a:spLocks noChangeArrowheads="1"/>
          </p:cNvSpPr>
          <p:nvPr/>
        </p:nvSpPr>
        <p:spPr bwMode="auto">
          <a:xfrm>
            <a:off x="6859240" y="2108190"/>
            <a:ext cx="127000" cy="130908"/>
          </a:xfrm>
          <a:prstGeom prst="ellipse">
            <a:avLst/>
          </a:prstGeom>
          <a:solidFill>
            <a:srgbClr val="F32515">
              <a:alpha val="36862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8" name="Oval 16"/>
          <p:cNvSpPr>
            <a:spLocks noChangeArrowheads="1"/>
          </p:cNvSpPr>
          <p:nvPr/>
        </p:nvSpPr>
        <p:spPr bwMode="auto">
          <a:xfrm>
            <a:off x="6859240" y="1949928"/>
            <a:ext cx="127000" cy="130908"/>
          </a:xfrm>
          <a:prstGeom prst="ellipse">
            <a:avLst/>
          </a:prstGeom>
          <a:solidFill>
            <a:srgbClr val="F32515">
              <a:alpha val="36862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" name="Oval 16"/>
          <p:cNvSpPr>
            <a:spLocks noChangeArrowheads="1"/>
          </p:cNvSpPr>
          <p:nvPr/>
        </p:nvSpPr>
        <p:spPr bwMode="auto">
          <a:xfrm>
            <a:off x="6859240" y="1791666"/>
            <a:ext cx="127000" cy="130908"/>
          </a:xfrm>
          <a:prstGeom prst="ellipse">
            <a:avLst/>
          </a:prstGeom>
          <a:solidFill>
            <a:srgbClr val="F32515">
              <a:alpha val="36862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10" name="Oval 16"/>
          <p:cNvSpPr>
            <a:spLocks noChangeArrowheads="1"/>
          </p:cNvSpPr>
          <p:nvPr/>
        </p:nvSpPr>
        <p:spPr bwMode="auto">
          <a:xfrm>
            <a:off x="6859240" y="1633404"/>
            <a:ext cx="127000" cy="130908"/>
          </a:xfrm>
          <a:prstGeom prst="ellipse">
            <a:avLst/>
          </a:prstGeom>
          <a:solidFill>
            <a:srgbClr val="F32515">
              <a:alpha val="36862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4" name="AutoShape 40"/>
          <p:cNvSpPr>
            <a:spLocks noChangeArrowheads="1"/>
          </p:cNvSpPr>
          <p:nvPr/>
        </p:nvSpPr>
        <p:spPr bwMode="auto">
          <a:xfrm rot="16613">
            <a:off x="824793" y="5883934"/>
            <a:ext cx="2759075" cy="713455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4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5" name="Rectangle 47"/>
          <p:cNvSpPr>
            <a:spLocks noChangeArrowheads="1"/>
          </p:cNvSpPr>
          <p:nvPr/>
        </p:nvSpPr>
        <p:spPr bwMode="auto">
          <a:xfrm rot="21569402">
            <a:off x="745187" y="5818298"/>
            <a:ext cx="29324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FFT /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Beamforming</a:t>
            </a:r>
            <a:endParaRPr lang="en-US" sz="24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sz="2400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Correlator</a:t>
            </a:r>
            <a:endParaRPr lang="en-US" sz="24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48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51921" y="980728"/>
            <a:ext cx="489654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Times New Roman" charset="0"/>
              <a:buNone/>
            </a:pPr>
            <a:r>
              <a:rPr lang="en-US" sz="2800" dirty="0">
                <a:solidFill>
                  <a:prstClr val="black"/>
                </a:solidFill>
                <a:latin typeface="Calibri"/>
                <a:ea typeface="SimSun" charset="0"/>
                <a:cs typeface="SimSun" charset="0"/>
              </a:rPr>
              <a:t>Siphon off data stream of: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solidFill>
                  <a:prstClr val="black"/>
                </a:solidFill>
                <a:latin typeface="Calibri"/>
                <a:ea typeface="SimSun" charset="0"/>
                <a:cs typeface="SimSun" charset="0"/>
              </a:rPr>
              <a:t>1024 FFT/Fan Beams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solidFill>
                  <a:prstClr val="black"/>
                </a:solidFill>
                <a:latin typeface="Calibri"/>
                <a:ea typeface="SimSun" charset="0"/>
                <a:cs typeface="SimSun" charset="0"/>
              </a:rPr>
              <a:t>Stokes-I, </a:t>
            </a:r>
            <a:r>
              <a:rPr lang="en-US" sz="2800" dirty="0" err="1">
                <a:solidFill>
                  <a:prstClr val="black"/>
                </a:solidFill>
                <a:latin typeface="Symbol" charset="2"/>
                <a:ea typeface="SimSun" charset="0"/>
                <a:cs typeface="Symbol" charset="2"/>
              </a:rPr>
              <a:t>Dt</a:t>
            </a:r>
            <a:r>
              <a:rPr lang="en-US" sz="2800" dirty="0">
                <a:solidFill>
                  <a:prstClr val="black"/>
                </a:solidFill>
                <a:latin typeface="Calibri"/>
                <a:ea typeface="SimSun" charset="0"/>
                <a:cs typeface="SimSun" charset="0"/>
              </a:rPr>
              <a:t>=1ms,</a:t>
            </a:r>
            <a:r>
              <a:rPr lang="en-US" sz="2800" dirty="0">
                <a:solidFill>
                  <a:prstClr val="black"/>
                </a:solidFill>
                <a:latin typeface="Symbol" charset="2"/>
                <a:ea typeface="SimSun" charset="0"/>
                <a:cs typeface="Symbol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Symbol" charset="2"/>
                <a:ea typeface="SimSun" charset="0"/>
                <a:cs typeface="Symbol" charset="2"/>
              </a:rPr>
              <a:t>Dn</a:t>
            </a:r>
            <a:r>
              <a:rPr lang="en-US" sz="2800" dirty="0">
                <a:solidFill>
                  <a:prstClr val="black"/>
                </a:solidFill>
                <a:latin typeface="Calibri"/>
                <a:ea typeface="SimSun" charset="0"/>
                <a:cs typeface="SimSun" charset="0"/>
              </a:rPr>
              <a:t>=24kHz</a:t>
            </a:r>
          </a:p>
          <a:p>
            <a:pPr marL="342900" indent="-342900">
              <a:buFont typeface="Arial"/>
              <a:buChar char="•"/>
            </a:pPr>
            <a:r>
              <a:rPr lang="en-US" sz="2800" dirty="0">
                <a:solidFill>
                  <a:prstClr val="black"/>
                </a:solidFill>
                <a:latin typeface="Calibri"/>
                <a:ea typeface="SimSun" charset="0"/>
                <a:cs typeface="SimSun" charset="0"/>
              </a:rPr>
              <a:t>8,000m</a:t>
            </a:r>
            <a:r>
              <a:rPr lang="en-US" sz="2800" baseline="30000" dirty="0">
                <a:solidFill>
                  <a:prstClr val="black"/>
                </a:solidFill>
                <a:latin typeface="Calibri"/>
                <a:ea typeface="SimSun" charset="0"/>
                <a:cs typeface="SimSun" charset="0"/>
              </a:rPr>
              <a:t>2</a:t>
            </a:r>
            <a:r>
              <a:rPr lang="en-US" sz="2800" dirty="0">
                <a:solidFill>
                  <a:prstClr val="black"/>
                </a:solidFill>
                <a:latin typeface="Calibri"/>
                <a:ea typeface="SimSun" charset="0"/>
                <a:cs typeface="SimSun" charset="0"/>
              </a:rPr>
              <a:t> collecting area</a:t>
            </a:r>
          </a:p>
          <a:p>
            <a:pPr marL="342900" indent="-342900">
              <a:buFont typeface="Arial"/>
              <a:buChar char="•"/>
            </a:pPr>
            <a:r>
              <a:rPr lang="en-US" sz="2800" dirty="0">
                <a:solidFill>
                  <a:prstClr val="black"/>
                </a:solidFill>
                <a:latin typeface="Calibri"/>
                <a:ea typeface="SimSun" charset="0"/>
                <a:cs typeface="SimSun" charset="0"/>
              </a:rPr>
              <a:t>400-800MHz bandwidth</a:t>
            </a:r>
          </a:p>
          <a:p>
            <a:pPr marL="285750" indent="-285750">
              <a:buFont typeface="Arial"/>
              <a:buChar char="•"/>
            </a:pPr>
            <a:endParaRPr lang="en-US" sz="2800" dirty="0">
              <a:solidFill>
                <a:prstClr val="black"/>
              </a:solidFill>
              <a:latin typeface="Calibri"/>
              <a:ea typeface="SimSun" charset="0"/>
              <a:cs typeface="SimSun" charset="0"/>
            </a:endParaRPr>
          </a:p>
          <a:p>
            <a:pPr>
              <a:buFont typeface="Times New Roman" charset="0"/>
              <a:buNone/>
            </a:pPr>
            <a:r>
              <a:rPr lang="en-US" sz="2800" dirty="0">
                <a:solidFill>
                  <a:prstClr val="black"/>
                </a:solidFill>
                <a:latin typeface="Calibri"/>
                <a:ea typeface="SimSun" charset="0"/>
                <a:cs typeface="SimSun" charset="0"/>
              </a:rPr>
              <a:t>Feed into search cluster, search everywhere in CHIME, always</a:t>
            </a:r>
            <a:r>
              <a:rPr lang="en-US" sz="2800" dirty="0" smtClean="0">
                <a:solidFill>
                  <a:prstClr val="black"/>
                </a:solidFill>
                <a:latin typeface="Calibri"/>
                <a:ea typeface="SimSun" charset="0"/>
                <a:cs typeface="SimSun" charset="0"/>
              </a:rPr>
              <a:t>.</a:t>
            </a:r>
          </a:p>
          <a:p>
            <a:pPr>
              <a:buFont typeface="Times New Roman" charset="0"/>
              <a:buNone/>
            </a:pPr>
            <a:r>
              <a:rPr lang="en-US" sz="2800" dirty="0" smtClean="0">
                <a:solidFill>
                  <a:prstClr val="black"/>
                </a:solidFill>
                <a:latin typeface="Calibri"/>
                <a:sym typeface="Wingdings"/>
              </a:rPr>
              <a:t> </a:t>
            </a: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Should see dozens / day.</a:t>
            </a:r>
            <a:endParaRPr lang="en-US" sz="2800" dirty="0">
              <a:solidFill>
                <a:prstClr val="black"/>
              </a:solidFill>
              <a:latin typeface="Calibri"/>
              <a:ea typeface="SimSun" charset="0"/>
              <a:cs typeface="SimSun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123728" y="-10956"/>
            <a:ext cx="6563072" cy="884805"/>
          </a:xfrm>
        </p:spPr>
        <p:txBody>
          <a:bodyPr/>
          <a:lstStyle/>
          <a:p>
            <a:r>
              <a:rPr lang="en-US" dirty="0" smtClean="0"/>
              <a:t>CHIME</a:t>
            </a:r>
            <a:r>
              <a:rPr lang="en-US" dirty="0"/>
              <a:t>/</a:t>
            </a:r>
            <a:r>
              <a:rPr lang="en-US" dirty="0" smtClean="0"/>
              <a:t>FRB</a:t>
            </a:r>
            <a:endParaRPr lang="en-US" dirty="0"/>
          </a:p>
        </p:txBody>
      </p:sp>
      <p:pic>
        <p:nvPicPr>
          <p:cNvPr id="12" name="Picture 29" descr="logo_dra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229200"/>
            <a:ext cx="1392019" cy="1740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0" descr="UBC-logo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7904" y="5013176"/>
            <a:ext cx="2159000" cy="73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1" descr="McGill_logoT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6021288"/>
            <a:ext cx="2540000" cy="59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2" descr="302px-UofT_Logo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35696" y="5661248"/>
            <a:ext cx="2568580" cy="100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NRAO_logosquare.jp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4368" y="5229200"/>
            <a:ext cx="1000726" cy="130132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-2052736" y="-99392"/>
            <a:ext cx="5328592" cy="5328592"/>
            <a:chOff x="-1260648" y="1196752"/>
            <a:chExt cx="4038600" cy="4038600"/>
          </a:xfrm>
        </p:grpSpPr>
        <p:sp>
          <p:nvSpPr>
            <p:cNvPr id="16" name="Oval 6"/>
            <p:cNvSpPr>
              <a:spLocks noChangeArrowheads="1"/>
            </p:cNvSpPr>
            <p:nvPr/>
          </p:nvSpPr>
          <p:spPr bwMode="auto">
            <a:xfrm>
              <a:off x="-1260648" y="1196752"/>
              <a:ext cx="4038600" cy="4038600"/>
            </a:xfrm>
            <a:prstGeom prst="ellipse">
              <a:avLst/>
            </a:prstGeom>
            <a:solidFill>
              <a:srgbClr val="AAD2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" name="Rectangle 51"/>
            <p:cNvSpPr>
              <a:spLocks noChangeArrowheads="1"/>
            </p:cNvSpPr>
            <p:nvPr/>
          </p:nvSpPr>
          <p:spPr bwMode="auto">
            <a:xfrm>
              <a:off x="1230079" y="2797491"/>
              <a:ext cx="1489075" cy="9097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</a:pPr>
              <a:r>
                <a:rPr lang="en-CA" sz="2400" dirty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1024</a:t>
              </a:r>
            </a:p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</a:pPr>
              <a:r>
                <a:rPr lang="en-CA" sz="2400" dirty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Stokes-I beams</a:t>
              </a:r>
              <a:endParaRPr lang="en-US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" name="Oval 16"/>
            <p:cNvSpPr>
              <a:spLocks noChangeArrowheads="1"/>
            </p:cNvSpPr>
            <p:nvPr/>
          </p:nvSpPr>
          <p:spPr bwMode="auto">
            <a:xfrm>
              <a:off x="772592" y="5028244"/>
              <a:ext cx="127000" cy="130908"/>
            </a:xfrm>
            <a:prstGeom prst="ellipse">
              <a:avLst/>
            </a:prstGeom>
            <a:solidFill>
              <a:srgbClr val="F32515">
                <a:alpha val="36862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" name="Oval 16"/>
            <p:cNvSpPr>
              <a:spLocks noChangeArrowheads="1"/>
            </p:cNvSpPr>
            <p:nvPr/>
          </p:nvSpPr>
          <p:spPr bwMode="auto">
            <a:xfrm>
              <a:off x="772592" y="4869982"/>
              <a:ext cx="127000" cy="130908"/>
            </a:xfrm>
            <a:prstGeom prst="ellipse">
              <a:avLst/>
            </a:prstGeom>
            <a:solidFill>
              <a:srgbClr val="F32515">
                <a:alpha val="36862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772592" y="4711720"/>
              <a:ext cx="127000" cy="130908"/>
            </a:xfrm>
            <a:prstGeom prst="ellipse">
              <a:avLst/>
            </a:prstGeom>
            <a:solidFill>
              <a:srgbClr val="F32515">
                <a:alpha val="36862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" name="Oval 16"/>
            <p:cNvSpPr>
              <a:spLocks noChangeArrowheads="1"/>
            </p:cNvSpPr>
            <p:nvPr/>
          </p:nvSpPr>
          <p:spPr bwMode="auto">
            <a:xfrm>
              <a:off x="772592" y="4553458"/>
              <a:ext cx="127000" cy="130908"/>
            </a:xfrm>
            <a:prstGeom prst="ellipse">
              <a:avLst/>
            </a:prstGeom>
            <a:solidFill>
              <a:srgbClr val="F32515">
                <a:alpha val="36862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" name="Oval 16"/>
            <p:cNvSpPr>
              <a:spLocks noChangeArrowheads="1"/>
            </p:cNvSpPr>
            <p:nvPr/>
          </p:nvSpPr>
          <p:spPr bwMode="auto">
            <a:xfrm>
              <a:off x="772592" y="4395196"/>
              <a:ext cx="127000" cy="130908"/>
            </a:xfrm>
            <a:prstGeom prst="ellipse">
              <a:avLst/>
            </a:prstGeom>
            <a:solidFill>
              <a:srgbClr val="F32515">
                <a:alpha val="36862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" name="Oval 16"/>
            <p:cNvSpPr>
              <a:spLocks noChangeArrowheads="1"/>
            </p:cNvSpPr>
            <p:nvPr/>
          </p:nvSpPr>
          <p:spPr bwMode="auto">
            <a:xfrm>
              <a:off x="772592" y="4236934"/>
              <a:ext cx="127000" cy="130908"/>
            </a:xfrm>
            <a:prstGeom prst="ellipse">
              <a:avLst/>
            </a:prstGeom>
            <a:solidFill>
              <a:srgbClr val="F32515">
                <a:alpha val="36862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" name="Oval 16"/>
            <p:cNvSpPr>
              <a:spLocks noChangeArrowheads="1"/>
            </p:cNvSpPr>
            <p:nvPr/>
          </p:nvSpPr>
          <p:spPr bwMode="auto">
            <a:xfrm>
              <a:off x="772592" y="4078672"/>
              <a:ext cx="127000" cy="130908"/>
            </a:xfrm>
            <a:prstGeom prst="ellipse">
              <a:avLst/>
            </a:prstGeom>
            <a:solidFill>
              <a:srgbClr val="F32515">
                <a:alpha val="36862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5" name="Oval 16"/>
            <p:cNvSpPr>
              <a:spLocks noChangeArrowheads="1"/>
            </p:cNvSpPr>
            <p:nvPr/>
          </p:nvSpPr>
          <p:spPr bwMode="auto">
            <a:xfrm>
              <a:off x="772592" y="3920410"/>
              <a:ext cx="127000" cy="130908"/>
            </a:xfrm>
            <a:prstGeom prst="ellipse">
              <a:avLst/>
            </a:prstGeom>
            <a:solidFill>
              <a:srgbClr val="F32515">
                <a:alpha val="36862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" name="Oval 16"/>
            <p:cNvSpPr>
              <a:spLocks noChangeArrowheads="1"/>
            </p:cNvSpPr>
            <p:nvPr/>
          </p:nvSpPr>
          <p:spPr bwMode="auto">
            <a:xfrm>
              <a:off x="772592" y="3762148"/>
              <a:ext cx="127000" cy="130908"/>
            </a:xfrm>
            <a:prstGeom prst="ellipse">
              <a:avLst/>
            </a:prstGeom>
            <a:solidFill>
              <a:srgbClr val="F32515">
                <a:alpha val="36862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" name="Oval 16"/>
            <p:cNvSpPr>
              <a:spLocks noChangeArrowheads="1"/>
            </p:cNvSpPr>
            <p:nvPr/>
          </p:nvSpPr>
          <p:spPr bwMode="auto">
            <a:xfrm>
              <a:off x="772592" y="3603886"/>
              <a:ext cx="127000" cy="130908"/>
            </a:xfrm>
            <a:prstGeom prst="ellipse">
              <a:avLst/>
            </a:prstGeom>
            <a:solidFill>
              <a:srgbClr val="F32515">
                <a:alpha val="36862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8" name="Oval 16"/>
            <p:cNvSpPr>
              <a:spLocks noChangeArrowheads="1"/>
            </p:cNvSpPr>
            <p:nvPr/>
          </p:nvSpPr>
          <p:spPr bwMode="auto">
            <a:xfrm>
              <a:off x="772592" y="3445624"/>
              <a:ext cx="127000" cy="130908"/>
            </a:xfrm>
            <a:prstGeom prst="ellipse">
              <a:avLst/>
            </a:prstGeom>
            <a:solidFill>
              <a:srgbClr val="F32515">
                <a:alpha val="36862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" name="Oval 16"/>
            <p:cNvSpPr>
              <a:spLocks noChangeArrowheads="1"/>
            </p:cNvSpPr>
            <p:nvPr/>
          </p:nvSpPr>
          <p:spPr bwMode="auto">
            <a:xfrm>
              <a:off x="772592" y="3287362"/>
              <a:ext cx="127000" cy="130908"/>
            </a:xfrm>
            <a:prstGeom prst="ellipse">
              <a:avLst/>
            </a:prstGeom>
            <a:solidFill>
              <a:srgbClr val="F32515">
                <a:alpha val="36862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0" name="Oval 16"/>
            <p:cNvSpPr>
              <a:spLocks noChangeArrowheads="1"/>
            </p:cNvSpPr>
            <p:nvPr/>
          </p:nvSpPr>
          <p:spPr bwMode="auto">
            <a:xfrm>
              <a:off x="772592" y="3129100"/>
              <a:ext cx="127000" cy="130908"/>
            </a:xfrm>
            <a:prstGeom prst="ellipse">
              <a:avLst/>
            </a:prstGeom>
            <a:solidFill>
              <a:srgbClr val="F32515">
                <a:alpha val="36862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1" name="Oval 16"/>
            <p:cNvSpPr>
              <a:spLocks noChangeArrowheads="1"/>
            </p:cNvSpPr>
            <p:nvPr/>
          </p:nvSpPr>
          <p:spPr bwMode="auto">
            <a:xfrm>
              <a:off x="772592" y="2970838"/>
              <a:ext cx="127000" cy="130908"/>
            </a:xfrm>
            <a:prstGeom prst="ellipse">
              <a:avLst/>
            </a:prstGeom>
            <a:solidFill>
              <a:srgbClr val="F32515">
                <a:alpha val="36862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2" name="Oval 16"/>
            <p:cNvSpPr>
              <a:spLocks noChangeArrowheads="1"/>
            </p:cNvSpPr>
            <p:nvPr/>
          </p:nvSpPr>
          <p:spPr bwMode="auto">
            <a:xfrm>
              <a:off x="772592" y="2812576"/>
              <a:ext cx="127000" cy="130908"/>
            </a:xfrm>
            <a:prstGeom prst="ellipse">
              <a:avLst/>
            </a:prstGeom>
            <a:solidFill>
              <a:srgbClr val="F32515">
                <a:alpha val="36862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3" name="Oval 16"/>
            <p:cNvSpPr>
              <a:spLocks noChangeArrowheads="1"/>
            </p:cNvSpPr>
            <p:nvPr/>
          </p:nvSpPr>
          <p:spPr bwMode="auto">
            <a:xfrm>
              <a:off x="772592" y="2654314"/>
              <a:ext cx="127000" cy="130908"/>
            </a:xfrm>
            <a:prstGeom prst="ellipse">
              <a:avLst/>
            </a:prstGeom>
            <a:solidFill>
              <a:srgbClr val="F32515">
                <a:alpha val="36862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4" name="Oval 16"/>
            <p:cNvSpPr>
              <a:spLocks noChangeArrowheads="1"/>
            </p:cNvSpPr>
            <p:nvPr/>
          </p:nvSpPr>
          <p:spPr bwMode="auto">
            <a:xfrm>
              <a:off x="772592" y="2496052"/>
              <a:ext cx="127000" cy="130908"/>
            </a:xfrm>
            <a:prstGeom prst="ellipse">
              <a:avLst/>
            </a:prstGeom>
            <a:solidFill>
              <a:srgbClr val="F32515">
                <a:alpha val="36862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" name="Oval 16"/>
            <p:cNvSpPr>
              <a:spLocks noChangeArrowheads="1"/>
            </p:cNvSpPr>
            <p:nvPr/>
          </p:nvSpPr>
          <p:spPr bwMode="auto">
            <a:xfrm>
              <a:off x="772592" y="2337790"/>
              <a:ext cx="127000" cy="130908"/>
            </a:xfrm>
            <a:prstGeom prst="ellipse">
              <a:avLst/>
            </a:prstGeom>
            <a:solidFill>
              <a:srgbClr val="F32515">
                <a:alpha val="36862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" name="Oval 16"/>
            <p:cNvSpPr>
              <a:spLocks noChangeArrowheads="1"/>
            </p:cNvSpPr>
            <p:nvPr/>
          </p:nvSpPr>
          <p:spPr bwMode="auto">
            <a:xfrm>
              <a:off x="772592" y="2179528"/>
              <a:ext cx="127000" cy="130908"/>
            </a:xfrm>
            <a:prstGeom prst="ellipse">
              <a:avLst/>
            </a:prstGeom>
            <a:solidFill>
              <a:srgbClr val="F32515">
                <a:alpha val="36862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7" name="Oval 16"/>
            <p:cNvSpPr>
              <a:spLocks noChangeArrowheads="1"/>
            </p:cNvSpPr>
            <p:nvPr/>
          </p:nvSpPr>
          <p:spPr bwMode="auto">
            <a:xfrm>
              <a:off x="772592" y="2021266"/>
              <a:ext cx="127000" cy="130908"/>
            </a:xfrm>
            <a:prstGeom prst="ellipse">
              <a:avLst/>
            </a:prstGeom>
            <a:solidFill>
              <a:srgbClr val="F32515">
                <a:alpha val="36862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8" name="Oval 16"/>
            <p:cNvSpPr>
              <a:spLocks noChangeArrowheads="1"/>
            </p:cNvSpPr>
            <p:nvPr/>
          </p:nvSpPr>
          <p:spPr bwMode="auto">
            <a:xfrm>
              <a:off x="772592" y="1863004"/>
              <a:ext cx="127000" cy="130908"/>
            </a:xfrm>
            <a:prstGeom prst="ellipse">
              <a:avLst/>
            </a:prstGeom>
            <a:solidFill>
              <a:srgbClr val="F32515">
                <a:alpha val="36862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9" name="Oval 16"/>
            <p:cNvSpPr>
              <a:spLocks noChangeArrowheads="1"/>
            </p:cNvSpPr>
            <p:nvPr/>
          </p:nvSpPr>
          <p:spPr bwMode="auto">
            <a:xfrm>
              <a:off x="772592" y="1704742"/>
              <a:ext cx="127000" cy="130908"/>
            </a:xfrm>
            <a:prstGeom prst="ellipse">
              <a:avLst/>
            </a:prstGeom>
            <a:solidFill>
              <a:srgbClr val="F32515">
                <a:alpha val="36862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0" name="Oval 16"/>
            <p:cNvSpPr>
              <a:spLocks noChangeArrowheads="1"/>
            </p:cNvSpPr>
            <p:nvPr/>
          </p:nvSpPr>
          <p:spPr bwMode="auto">
            <a:xfrm>
              <a:off x="772592" y="1546480"/>
              <a:ext cx="127000" cy="130908"/>
            </a:xfrm>
            <a:prstGeom prst="ellipse">
              <a:avLst/>
            </a:prstGeom>
            <a:solidFill>
              <a:srgbClr val="F32515">
                <a:alpha val="36862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" name="Oval 16"/>
            <p:cNvSpPr>
              <a:spLocks noChangeArrowheads="1"/>
            </p:cNvSpPr>
            <p:nvPr/>
          </p:nvSpPr>
          <p:spPr bwMode="auto">
            <a:xfrm>
              <a:off x="772592" y="1388218"/>
              <a:ext cx="127000" cy="130908"/>
            </a:xfrm>
            <a:prstGeom prst="ellipse">
              <a:avLst/>
            </a:prstGeom>
            <a:solidFill>
              <a:srgbClr val="F32515">
                <a:alpha val="36862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2" name="Oval 16"/>
            <p:cNvSpPr>
              <a:spLocks noChangeArrowheads="1"/>
            </p:cNvSpPr>
            <p:nvPr/>
          </p:nvSpPr>
          <p:spPr bwMode="auto">
            <a:xfrm>
              <a:off x="772592" y="1229956"/>
              <a:ext cx="127000" cy="130908"/>
            </a:xfrm>
            <a:prstGeom prst="ellipse">
              <a:avLst/>
            </a:prstGeom>
            <a:solidFill>
              <a:srgbClr val="F32515">
                <a:alpha val="36862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3" name="Oval 16"/>
            <p:cNvSpPr>
              <a:spLocks noChangeArrowheads="1"/>
            </p:cNvSpPr>
            <p:nvPr/>
          </p:nvSpPr>
          <p:spPr bwMode="auto">
            <a:xfrm>
              <a:off x="899592" y="5028244"/>
              <a:ext cx="127000" cy="130908"/>
            </a:xfrm>
            <a:prstGeom prst="ellipse">
              <a:avLst/>
            </a:prstGeom>
            <a:solidFill>
              <a:srgbClr val="F32515">
                <a:alpha val="36862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4" name="Oval 16"/>
            <p:cNvSpPr>
              <a:spLocks noChangeArrowheads="1"/>
            </p:cNvSpPr>
            <p:nvPr/>
          </p:nvSpPr>
          <p:spPr bwMode="auto">
            <a:xfrm>
              <a:off x="899592" y="4869982"/>
              <a:ext cx="127000" cy="130908"/>
            </a:xfrm>
            <a:prstGeom prst="ellipse">
              <a:avLst/>
            </a:prstGeom>
            <a:solidFill>
              <a:srgbClr val="F32515">
                <a:alpha val="36862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" name="Oval 16"/>
            <p:cNvSpPr>
              <a:spLocks noChangeArrowheads="1"/>
            </p:cNvSpPr>
            <p:nvPr/>
          </p:nvSpPr>
          <p:spPr bwMode="auto">
            <a:xfrm>
              <a:off x="899592" y="4711720"/>
              <a:ext cx="127000" cy="130908"/>
            </a:xfrm>
            <a:prstGeom prst="ellipse">
              <a:avLst/>
            </a:prstGeom>
            <a:solidFill>
              <a:srgbClr val="F32515">
                <a:alpha val="36862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6" name="Oval 16"/>
            <p:cNvSpPr>
              <a:spLocks noChangeArrowheads="1"/>
            </p:cNvSpPr>
            <p:nvPr/>
          </p:nvSpPr>
          <p:spPr bwMode="auto">
            <a:xfrm>
              <a:off x="899592" y="4553458"/>
              <a:ext cx="127000" cy="130908"/>
            </a:xfrm>
            <a:prstGeom prst="ellipse">
              <a:avLst/>
            </a:prstGeom>
            <a:solidFill>
              <a:srgbClr val="F32515">
                <a:alpha val="36862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7" name="Oval 16"/>
            <p:cNvSpPr>
              <a:spLocks noChangeArrowheads="1"/>
            </p:cNvSpPr>
            <p:nvPr/>
          </p:nvSpPr>
          <p:spPr bwMode="auto">
            <a:xfrm>
              <a:off x="899592" y="4395196"/>
              <a:ext cx="127000" cy="130908"/>
            </a:xfrm>
            <a:prstGeom prst="ellipse">
              <a:avLst/>
            </a:prstGeom>
            <a:solidFill>
              <a:srgbClr val="F32515">
                <a:alpha val="36862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8" name="Oval 16"/>
            <p:cNvSpPr>
              <a:spLocks noChangeArrowheads="1"/>
            </p:cNvSpPr>
            <p:nvPr/>
          </p:nvSpPr>
          <p:spPr bwMode="auto">
            <a:xfrm>
              <a:off x="899592" y="4236934"/>
              <a:ext cx="127000" cy="130908"/>
            </a:xfrm>
            <a:prstGeom prst="ellipse">
              <a:avLst/>
            </a:prstGeom>
            <a:solidFill>
              <a:srgbClr val="F32515">
                <a:alpha val="36862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9" name="Oval 16"/>
            <p:cNvSpPr>
              <a:spLocks noChangeArrowheads="1"/>
            </p:cNvSpPr>
            <p:nvPr/>
          </p:nvSpPr>
          <p:spPr bwMode="auto">
            <a:xfrm>
              <a:off x="899592" y="4078672"/>
              <a:ext cx="127000" cy="130908"/>
            </a:xfrm>
            <a:prstGeom prst="ellipse">
              <a:avLst/>
            </a:prstGeom>
            <a:solidFill>
              <a:srgbClr val="F32515">
                <a:alpha val="36862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0" name="Oval 16"/>
            <p:cNvSpPr>
              <a:spLocks noChangeArrowheads="1"/>
            </p:cNvSpPr>
            <p:nvPr/>
          </p:nvSpPr>
          <p:spPr bwMode="auto">
            <a:xfrm>
              <a:off x="899592" y="3920410"/>
              <a:ext cx="127000" cy="130908"/>
            </a:xfrm>
            <a:prstGeom prst="ellipse">
              <a:avLst/>
            </a:prstGeom>
            <a:solidFill>
              <a:srgbClr val="F32515">
                <a:alpha val="36862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1" name="Oval 16"/>
            <p:cNvSpPr>
              <a:spLocks noChangeArrowheads="1"/>
            </p:cNvSpPr>
            <p:nvPr/>
          </p:nvSpPr>
          <p:spPr bwMode="auto">
            <a:xfrm>
              <a:off x="899592" y="3762148"/>
              <a:ext cx="127000" cy="130908"/>
            </a:xfrm>
            <a:prstGeom prst="ellipse">
              <a:avLst/>
            </a:prstGeom>
            <a:solidFill>
              <a:srgbClr val="F32515">
                <a:alpha val="36862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2" name="Oval 16"/>
            <p:cNvSpPr>
              <a:spLocks noChangeArrowheads="1"/>
            </p:cNvSpPr>
            <p:nvPr/>
          </p:nvSpPr>
          <p:spPr bwMode="auto">
            <a:xfrm>
              <a:off x="899592" y="3603886"/>
              <a:ext cx="127000" cy="130908"/>
            </a:xfrm>
            <a:prstGeom prst="ellipse">
              <a:avLst/>
            </a:prstGeom>
            <a:solidFill>
              <a:srgbClr val="F32515">
                <a:alpha val="36862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3" name="Oval 16"/>
            <p:cNvSpPr>
              <a:spLocks noChangeArrowheads="1"/>
            </p:cNvSpPr>
            <p:nvPr/>
          </p:nvSpPr>
          <p:spPr bwMode="auto">
            <a:xfrm>
              <a:off x="899592" y="3445624"/>
              <a:ext cx="127000" cy="130908"/>
            </a:xfrm>
            <a:prstGeom prst="ellipse">
              <a:avLst/>
            </a:prstGeom>
            <a:solidFill>
              <a:srgbClr val="F32515">
                <a:alpha val="36862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4" name="Oval 16"/>
            <p:cNvSpPr>
              <a:spLocks noChangeArrowheads="1"/>
            </p:cNvSpPr>
            <p:nvPr/>
          </p:nvSpPr>
          <p:spPr bwMode="auto">
            <a:xfrm>
              <a:off x="899592" y="3287362"/>
              <a:ext cx="127000" cy="130908"/>
            </a:xfrm>
            <a:prstGeom prst="ellipse">
              <a:avLst/>
            </a:prstGeom>
            <a:solidFill>
              <a:srgbClr val="F32515">
                <a:alpha val="36862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" name="Oval 16"/>
            <p:cNvSpPr>
              <a:spLocks noChangeArrowheads="1"/>
            </p:cNvSpPr>
            <p:nvPr/>
          </p:nvSpPr>
          <p:spPr bwMode="auto">
            <a:xfrm>
              <a:off x="899592" y="3129100"/>
              <a:ext cx="127000" cy="130908"/>
            </a:xfrm>
            <a:prstGeom prst="ellipse">
              <a:avLst/>
            </a:prstGeom>
            <a:solidFill>
              <a:srgbClr val="F32515">
                <a:alpha val="36862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6" name="Oval 16"/>
            <p:cNvSpPr>
              <a:spLocks noChangeArrowheads="1"/>
            </p:cNvSpPr>
            <p:nvPr/>
          </p:nvSpPr>
          <p:spPr bwMode="auto">
            <a:xfrm>
              <a:off x="899592" y="2970838"/>
              <a:ext cx="127000" cy="130908"/>
            </a:xfrm>
            <a:prstGeom prst="ellipse">
              <a:avLst/>
            </a:prstGeom>
            <a:solidFill>
              <a:srgbClr val="F32515">
                <a:alpha val="36862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7" name="Oval 16"/>
            <p:cNvSpPr>
              <a:spLocks noChangeArrowheads="1"/>
            </p:cNvSpPr>
            <p:nvPr/>
          </p:nvSpPr>
          <p:spPr bwMode="auto">
            <a:xfrm>
              <a:off x="899592" y="2812576"/>
              <a:ext cx="127000" cy="130908"/>
            </a:xfrm>
            <a:prstGeom prst="ellipse">
              <a:avLst/>
            </a:prstGeom>
            <a:solidFill>
              <a:srgbClr val="F32515">
                <a:alpha val="36862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8" name="Oval 16"/>
            <p:cNvSpPr>
              <a:spLocks noChangeArrowheads="1"/>
            </p:cNvSpPr>
            <p:nvPr/>
          </p:nvSpPr>
          <p:spPr bwMode="auto">
            <a:xfrm>
              <a:off x="899592" y="2654314"/>
              <a:ext cx="127000" cy="130908"/>
            </a:xfrm>
            <a:prstGeom prst="ellipse">
              <a:avLst/>
            </a:prstGeom>
            <a:solidFill>
              <a:srgbClr val="F32515">
                <a:alpha val="36862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9" name="Oval 16"/>
            <p:cNvSpPr>
              <a:spLocks noChangeArrowheads="1"/>
            </p:cNvSpPr>
            <p:nvPr/>
          </p:nvSpPr>
          <p:spPr bwMode="auto">
            <a:xfrm>
              <a:off x="899592" y="2496052"/>
              <a:ext cx="127000" cy="130908"/>
            </a:xfrm>
            <a:prstGeom prst="ellipse">
              <a:avLst/>
            </a:prstGeom>
            <a:solidFill>
              <a:srgbClr val="F32515">
                <a:alpha val="36862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0" name="Oval 16"/>
            <p:cNvSpPr>
              <a:spLocks noChangeArrowheads="1"/>
            </p:cNvSpPr>
            <p:nvPr/>
          </p:nvSpPr>
          <p:spPr bwMode="auto">
            <a:xfrm>
              <a:off x="899592" y="2337790"/>
              <a:ext cx="127000" cy="130908"/>
            </a:xfrm>
            <a:prstGeom prst="ellipse">
              <a:avLst/>
            </a:prstGeom>
            <a:solidFill>
              <a:srgbClr val="F32515">
                <a:alpha val="36862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1" name="Oval 16"/>
            <p:cNvSpPr>
              <a:spLocks noChangeArrowheads="1"/>
            </p:cNvSpPr>
            <p:nvPr/>
          </p:nvSpPr>
          <p:spPr bwMode="auto">
            <a:xfrm>
              <a:off x="899592" y="2179528"/>
              <a:ext cx="127000" cy="130908"/>
            </a:xfrm>
            <a:prstGeom prst="ellipse">
              <a:avLst/>
            </a:prstGeom>
            <a:solidFill>
              <a:srgbClr val="F32515">
                <a:alpha val="36862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2" name="Oval 16"/>
            <p:cNvSpPr>
              <a:spLocks noChangeArrowheads="1"/>
            </p:cNvSpPr>
            <p:nvPr/>
          </p:nvSpPr>
          <p:spPr bwMode="auto">
            <a:xfrm>
              <a:off x="899592" y="2021266"/>
              <a:ext cx="127000" cy="130908"/>
            </a:xfrm>
            <a:prstGeom prst="ellipse">
              <a:avLst/>
            </a:prstGeom>
            <a:solidFill>
              <a:srgbClr val="F32515">
                <a:alpha val="36862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3" name="Oval 16"/>
            <p:cNvSpPr>
              <a:spLocks noChangeArrowheads="1"/>
            </p:cNvSpPr>
            <p:nvPr/>
          </p:nvSpPr>
          <p:spPr bwMode="auto">
            <a:xfrm>
              <a:off x="899592" y="1863004"/>
              <a:ext cx="127000" cy="130908"/>
            </a:xfrm>
            <a:prstGeom prst="ellipse">
              <a:avLst/>
            </a:prstGeom>
            <a:solidFill>
              <a:srgbClr val="F32515">
                <a:alpha val="36862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4" name="Oval 16"/>
            <p:cNvSpPr>
              <a:spLocks noChangeArrowheads="1"/>
            </p:cNvSpPr>
            <p:nvPr/>
          </p:nvSpPr>
          <p:spPr bwMode="auto">
            <a:xfrm>
              <a:off x="899592" y="1704742"/>
              <a:ext cx="127000" cy="130908"/>
            </a:xfrm>
            <a:prstGeom prst="ellipse">
              <a:avLst/>
            </a:prstGeom>
            <a:solidFill>
              <a:srgbClr val="F32515">
                <a:alpha val="36862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5" name="Oval 16"/>
            <p:cNvSpPr>
              <a:spLocks noChangeArrowheads="1"/>
            </p:cNvSpPr>
            <p:nvPr/>
          </p:nvSpPr>
          <p:spPr bwMode="auto">
            <a:xfrm>
              <a:off x="899592" y="1546480"/>
              <a:ext cx="127000" cy="130908"/>
            </a:xfrm>
            <a:prstGeom prst="ellipse">
              <a:avLst/>
            </a:prstGeom>
            <a:solidFill>
              <a:srgbClr val="F32515">
                <a:alpha val="36862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6" name="Oval 16"/>
            <p:cNvSpPr>
              <a:spLocks noChangeArrowheads="1"/>
            </p:cNvSpPr>
            <p:nvPr/>
          </p:nvSpPr>
          <p:spPr bwMode="auto">
            <a:xfrm>
              <a:off x="899592" y="1388218"/>
              <a:ext cx="127000" cy="130908"/>
            </a:xfrm>
            <a:prstGeom prst="ellipse">
              <a:avLst/>
            </a:prstGeom>
            <a:solidFill>
              <a:srgbClr val="F32515">
                <a:alpha val="36862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" name="Oval 16"/>
            <p:cNvSpPr>
              <a:spLocks noChangeArrowheads="1"/>
            </p:cNvSpPr>
            <p:nvPr/>
          </p:nvSpPr>
          <p:spPr bwMode="auto">
            <a:xfrm>
              <a:off x="899592" y="1229956"/>
              <a:ext cx="127000" cy="130908"/>
            </a:xfrm>
            <a:prstGeom prst="ellipse">
              <a:avLst/>
            </a:prstGeom>
            <a:solidFill>
              <a:srgbClr val="F32515">
                <a:alpha val="36862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8" name="Oval 16"/>
            <p:cNvSpPr>
              <a:spLocks noChangeArrowheads="1"/>
            </p:cNvSpPr>
            <p:nvPr/>
          </p:nvSpPr>
          <p:spPr bwMode="auto">
            <a:xfrm>
              <a:off x="518592" y="5028244"/>
              <a:ext cx="127000" cy="130908"/>
            </a:xfrm>
            <a:prstGeom prst="ellipse">
              <a:avLst/>
            </a:prstGeom>
            <a:solidFill>
              <a:srgbClr val="F32515">
                <a:alpha val="36862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9" name="Oval 16"/>
            <p:cNvSpPr>
              <a:spLocks noChangeArrowheads="1"/>
            </p:cNvSpPr>
            <p:nvPr/>
          </p:nvSpPr>
          <p:spPr bwMode="auto">
            <a:xfrm>
              <a:off x="518592" y="4869982"/>
              <a:ext cx="127000" cy="130908"/>
            </a:xfrm>
            <a:prstGeom prst="ellipse">
              <a:avLst/>
            </a:prstGeom>
            <a:solidFill>
              <a:srgbClr val="F32515">
                <a:alpha val="36862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0" name="Oval 16"/>
            <p:cNvSpPr>
              <a:spLocks noChangeArrowheads="1"/>
            </p:cNvSpPr>
            <p:nvPr/>
          </p:nvSpPr>
          <p:spPr bwMode="auto">
            <a:xfrm>
              <a:off x="518592" y="4711720"/>
              <a:ext cx="127000" cy="130908"/>
            </a:xfrm>
            <a:prstGeom prst="ellipse">
              <a:avLst/>
            </a:prstGeom>
            <a:solidFill>
              <a:srgbClr val="F32515">
                <a:alpha val="36862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1" name="Oval 16"/>
            <p:cNvSpPr>
              <a:spLocks noChangeArrowheads="1"/>
            </p:cNvSpPr>
            <p:nvPr/>
          </p:nvSpPr>
          <p:spPr bwMode="auto">
            <a:xfrm>
              <a:off x="518592" y="4553458"/>
              <a:ext cx="127000" cy="130908"/>
            </a:xfrm>
            <a:prstGeom prst="ellipse">
              <a:avLst/>
            </a:prstGeom>
            <a:solidFill>
              <a:srgbClr val="F32515">
                <a:alpha val="36862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2" name="Oval 16"/>
            <p:cNvSpPr>
              <a:spLocks noChangeArrowheads="1"/>
            </p:cNvSpPr>
            <p:nvPr/>
          </p:nvSpPr>
          <p:spPr bwMode="auto">
            <a:xfrm>
              <a:off x="518592" y="4395196"/>
              <a:ext cx="127000" cy="130908"/>
            </a:xfrm>
            <a:prstGeom prst="ellipse">
              <a:avLst/>
            </a:prstGeom>
            <a:solidFill>
              <a:srgbClr val="F32515">
                <a:alpha val="36862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3" name="Oval 16"/>
            <p:cNvSpPr>
              <a:spLocks noChangeArrowheads="1"/>
            </p:cNvSpPr>
            <p:nvPr/>
          </p:nvSpPr>
          <p:spPr bwMode="auto">
            <a:xfrm>
              <a:off x="518592" y="4236934"/>
              <a:ext cx="127000" cy="130908"/>
            </a:xfrm>
            <a:prstGeom prst="ellipse">
              <a:avLst/>
            </a:prstGeom>
            <a:solidFill>
              <a:srgbClr val="F32515">
                <a:alpha val="36862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4" name="Oval 16"/>
            <p:cNvSpPr>
              <a:spLocks noChangeArrowheads="1"/>
            </p:cNvSpPr>
            <p:nvPr/>
          </p:nvSpPr>
          <p:spPr bwMode="auto">
            <a:xfrm>
              <a:off x="518592" y="4078672"/>
              <a:ext cx="127000" cy="130908"/>
            </a:xfrm>
            <a:prstGeom prst="ellipse">
              <a:avLst/>
            </a:prstGeom>
            <a:solidFill>
              <a:srgbClr val="F32515">
                <a:alpha val="36862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5" name="Oval 16"/>
            <p:cNvSpPr>
              <a:spLocks noChangeArrowheads="1"/>
            </p:cNvSpPr>
            <p:nvPr/>
          </p:nvSpPr>
          <p:spPr bwMode="auto">
            <a:xfrm>
              <a:off x="518592" y="3920410"/>
              <a:ext cx="127000" cy="130908"/>
            </a:xfrm>
            <a:prstGeom prst="ellipse">
              <a:avLst/>
            </a:prstGeom>
            <a:solidFill>
              <a:srgbClr val="F32515">
                <a:alpha val="36862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" name="Oval 16"/>
            <p:cNvSpPr>
              <a:spLocks noChangeArrowheads="1"/>
            </p:cNvSpPr>
            <p:nvPr/>
          </p:nvSpPr>
          <p:spPr bwMode="auto">
            <a:xfrm>
              <a:off x="518592" y="3762148"/>
              <a:ext cx="127000" cy="130908"/>
            </a:xfrm>
            <a:prstGeom prst="ellipse">
              <a:avLst/>
            </a:prstGeom>
            <a:solidFill>
              <a:srgbClr val="F32515">
                <a:alpha val="36862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7" name="Oval 16"/>
            <p:cNvSpPr>
              <a:spLocks noChangeArrowheads="1"/>
            </p:cNvSpPr>
            <p:nvPr/>
          </p:nvSpPr>
          <p:spPr bwMode="auto">
            <a:xfrm>
              <a:off x="518592" y="3603886"/>
              <a:ext cx="127000" cy="130908"/>
            </a:xfrm>
            <a:prstGeom prst="ellipse">
              <a:avLst/>
            </a:prstGeom>
            <a:solidFill>
              <a:srgbClr val="F32515">
                <a:alpha val="36862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8" name="Oval 16"/>
            <p:cNvSpPr>
              <a:spLocks noChangeArrowheads="1"/>
            </p:cNvSpPr>
            <p:nvPr/>
          </p:nvSpPr>
          <p:spPr bwMode="auto">
            <a:xfrm>
              <a:off x="518592" y="3445624"/>
              <a:ext cx="127000" cy="130908"/>
            </a:xfrm>
            <a:prstGeom prst="ellipse">
              <a:avLst/>
            </a:prstGeom>
            <a:solidFill>
              <a:srgbClr val="F32515">
                <a:alpha val="36862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9" name="Oval 16"/>
            <p:cNvSpPr>
              <a:spLocks noChangeArrowheads="1"/>
            </p:cNvSpPr>
            <p:nvPr/>
          </p:nvSpPr>
          <p:spPr bwMode="auto">
            <a:xfrm>
              <a:off x="518592" y="3287362"/>
              <a:ext cx="127000" cy="130908"/>
            </a:xfrm>
            <a:prstGeom prst="ellipse">
              <a:avLst/>
            </a:prstGeom>
            <a:solidFill>
              <a:srgbClr val="F32515">
                <a:alpha val="36862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0" name="Oval 16"/>
            <p:cNvSpPr>
              <a:spLocks noChangeArrowheads="1"/>
            </p:cNvSpPr>
            <p:nvPr/>
          </p:nvSpPr>
          <p:spPr bwMode="auto">
            <a:xfrm>
              <a:off x="518592" y="3129100"/>
              <a:ext cx="127000" cy="130908"/>
            </a:xfrm>
            <a:prstGeom prst="ellipse">
              <a:avLst/>
            </a:prstGeom>
            <a:solidFill>
              <a:srgbClr val="F32515">
                <a:alpha val="36862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1" name="Oval 16"/>
            <p:cNvSpPr>
              <a:spLocks noChangeArrowheads="1"/>
            </p:cNvSpPr>
            <p:nvPr/>
          </p:nvSpPr>
          <p:spPr bwMode="auto">
            <a:xfrm>
              <a:off x="518592" y="2970838"/>
              <a:ext cx="127000" cy="130908"/>
            </a:xfrm>
            <a:prstGeom prst="ellipse">
              <a:avLst/>
            </a:prstGeom>
            <a:solidFill>
              <a:srgbClr val="F32515">
                <a:alpha val="36862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2" name="Oval 16"/>
            <p:cNvSpPr>
              <a:spLocks noChangeArrowheads="1"/>
            </p:cNvSpPr>
            <p:nvPr/>
          </p:nvSpPr>
          <p:spPr bwMode="auto">
            <a:xfrm>
              <a:off x="518592" y="2812576"/>
              <a:ext cx="127000" cy="130908"/>
            </a:xfrm>
            <a:prstGeom prst="ellipse">
              <a:avLst/>
            </a:prstGeom>
            <a:solidFill>
              <a:srgbClr val="F32515">
                <a:alpha val="36862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3" name="Oval 16"/>
            <p:cNvSpPr>
              <a:spLocks noChangeArrowheads="1"/>
            </p:cNvSpPr>
            <p:nvPr/>
          </p:nvSpPr>
          <p:spPr bwMode="auto">
            <a:xfrm>
              <a:off x="518592" y="2654314"/>
              <a:ext cx="127000" cy="130908"/>
            </a:xfrm>
            <a:prstGeom prst="ellipse">
              <a:avLst/>
            </a:prstGeom>
            <a:solidFill>
              <a:srgbClr val="F32515">
                <a:alpha val="36862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4" name="Oval 16"/>
            <p:cNvSpPr>
              <a:spLocks noChangeArrowheads="1"/>
            </p:cNvSpPr>
            <p:nvPr/>
          </p:nvSpPr>
          <p:spPr bwMode="auto">
            <a:xfrm>
              <a:off x="518592" y="2496052"/>
              <a:ext cx="127000" cy="130908"/>
            </a:xfrm>
            <a:prstGeom prst="ellipse">
              <a:avLst/>
            </a:prstGeom>
            <a:solidFill>
              <a:srgbClr val="F32515">
                <a:alpha val="36862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5" name="Oval 16"/>
            <p:cNvSpPr>
              <a:spLocks noChangeArrowheads="1"/>
            </p:cNvSpPr>
            <p:nvPr/>
          </p:nvSpPr>
          <p:spPr bwMode="auto">
            <a:xfrm>
              <a:off x="518592" y="2337790"/>
              <a:ext cx="127000" cy="130908"/>
            </a:xfrm>
            <a:prstGeom prst="ellipse">
              <a:avLst/>
            </a:prstGeom>
            <a:solidFill>
              <a:srgbClr val="F32515">
                <a:alpha val="36862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6" name="Oval 16"/>
            <p:cNvSpPr>
              <a:spLocks noChangeArrowheads="1"/>
            </p:cNvSpPr>
            <p:nvPr/>
          </p:nvSpPr>
          <p:spPr bwMode="auto">
            <a:xfrm>
              <a:off x="518592" y="2179528"/>
              <a:ext cx="127000" cy="130908"/>
            </a:xfrm>
            <a:prstGeom prst="ellipse">
              <a:avLst/>
            </a:prstGeom>
            <a:solidFill>
              <a:srgbClr val="F32515">
                <a:alpha val="36862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7" name="Oval 16"/>
            <p:cNvSpPr>
              <a:spLocks noChangeArrowheads="1"/>
            </p:cNvSpPr>
            <p:nvPr/>
          </p:nvSpPr>
          <p:spPr bwMode="auto">
            <a:xfrm>
              <a:off x="518592" y="2021266"/>
              <a:ext cx="127000" cy="130908"/>
            </a:xfrm>
            <a:prstGeom prst="ellipse">
              <a:avLst/>
            </a:prstGeom>
            <a:solidFill>
              <a:srgbClr val="F32515">
                <a:alpha val="36862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8" name="Oval 16"/>
            <p:cNvSpPr>
              <a:spLocks noChangeArrowheads="1"/>
            </p:cNvSpPr>
            <p:nvPr/>
          </p:nvSpPr>
          <p:spPr bwMode="auto">
            <a:xfrm>
              <a:off x="518592" y="1863004"/>
              <a:ext cx="127000" cy="130908"/>
            </a:xfrm>
            <a:prstGeom prst="ellipse">
              <a:avLst/>
            </a:prstGeom>
            <a:solidFill>
              <a:srgbClr val="F32515">
                <a:alpha val="36862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9" name="Oval 16"/>
            <p:cNvSpPr>
              <a:spLocks noChangeArrowheads="1"/>
            </p:cNvSpPr>
            <p:nvPr/>
          </p:nvSpPr>
          <p:spPr bwMode="auto">
            <a:xfrm>
              <a:off x="518592" y="1704742"/>
              <a:ext cx="127000" cy="130908"/>
            </a:xfrm>
            <a:prstGeom prst="ellipse">
              <a:avLst/>
            </a:prstGeom>
            <a:solidFill>
              <a:srgbClr val="F32515">
                <a:alpha val="36862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0" name="Oval 16"/>
            <p:cNvSpPr>
              <a:spLocks noChangeArrowheads="1"/>
            </p:cNvSpPr>
            <p:nvPr/>
          </p:nvSpPr>
          <p:spPr bwMode="auto">
            <a:xfrm>
              <a:off x="518592" y="1546480"/>
              <a:ext cx="127000" cy="130908"/>
            </a:xfrm>
            <a:prstGeom prst="ellipse">
              <a:avLst/>
            </a:prstGeom>
            <a:solidFill>
              <a:srgbClr val="F32515">
                <a:alpha val="36862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1" name="Oval 16"/>
            <p:cNvSpPr>
              <a:spLocks noChangeArrowheads="1"/>
            </p:cNvSpPr>
            <p:nvPr/>
          </p:nvSpPr>
          <p:spPr bwMode="auto">
            <a:xfrm>
              <a:off x="518592" y="1388218"/>
              <a:ext cx="127000" cy="130908"/>
            </a:xfrm>
            <a:prstGeom prst="ellipse">
              <a:avLst/>
            </a:prstGeom>
            <a:solidFill>
              <a:srgbClr val="F32515">
                <a:alpha val="36862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2" name="Oval 16"/>
            <p:cNvSpPr>
              <a:spLocks noChangeArrowheads="1"/>
            </p:cNvSpPr>
            <p:nvPr/>
          </p:nvSpPr>
          <p:spPr bwMode="auto">
            <a:xfrm>
              <a:off x="518592" y="1229956"/>
              <a:ext cx="127000" cy="130908"/>
            </a:xfrm>
            <a:prstGeom prst="ellipse">
              <a:avLst/>
            </a:prstGeom>
            <a:solidFill>
              <a:srgbClr val="F32515">
                <a:alpha val="36862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3" name="Oval 16"/>
            <p:cNvSpPr>
              <a:spLocks noChangeArrowheads="1"/>
            </p:cNvSpPr>
            <p:nvPr/>
          </p:nvSpPr>
          <p:spPr bwMode="auto">
            <a:xfrm>
              <a:off x="645592" y="5028244"/>
              <a:ext cx="127000" cy="130908"/>
            </a:xfrm>
            <a:prstGeom prst="ellipse">
              <a:avLst/>
            </a:prstGeom>
            <a:solidFill>
              <a:srgbClr val="F32515">
                <a:alpha val="36862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4" name="Oval 16"/>
            <p:cNvSpPr>
              <a:spLocks noChangeArrowheads="1"/>
            </p:cNvSpPr>
            <p:nvPr/>
          </p:nvSpPr>
          <p:spPr bwMode="auto">
            <a:xfrm>
              <a:off x="645592" y="4869982"/>
              <a:ext cx="127000" cy="130908"/>
            </a:xfrm>
            <a:prstGeom prst="ellipse">
              <a:avLst/>
            </a:prstGeom>
            <a:solidFill>
              <a:srgbClr val="F32515">
                <a:alpha val="36862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5" name="Oval 16"/>
            <p:cNvSpPr>
              <a:spLocks noChangeArrowheads="1"/>
            </p:cNvSpPr>
            <p:nvPr/>
          </p:nvSpPr>
          <p:spPr bwMode="auto">
            <a:xfrm>
              <a:off x="645592" y="4711720"/>
              <a:ext cx="127000" cy="130908"/>
            </a:xfrm>
            <a:prstGeom prst="ellipse">
              <a:avLst/>
            </a:prstGeom>
            <a:solidFill>
              <a:srgbClr val="F32515">
                <a:alpha val="36862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6" name="Oval 16"/>
            <p:cNvSpPr>
              <a:spLocks noChangeArrowheads="1"/>
            </p:cNvSpPr>
            <p:nvPr/>
          </p:nvSpPr>
          <p:spPr bwMode="auto">
            <a:xfrm>
              <a:off x="645592" y="4553458"/>
              <a:ext cx="127000" cy="130908"/>
            </a:xfrm>
            <a:prstGeom prst="ellipse">
              <a:avLst/>
            </a:prstGeom>
            <a:solidFill>
              <a:srgbClr val="F32515">
                <a:alpha val="36862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7" name="Oval 16"/>
            <p:cNvSpPr>
              <a:spLocks noChangeArrowheads="1"/>
            </p:cNvSpPr>
            <p:nvPr/>
          </p:nvSpPr>
          <p:spPr bwMode="auto">
            <a:xfrm>
              <a:off x="645592" y="4395196"/>
              <a:ext cx="127000" cy="130908"/>
            </a:xfrm>
            <a:prstGeom prst="ellipse">
              <a:avLst/>
            </a:prstGeom>
            <a:solidFill>
              <a:srgbClr val="F32515">
                <a:alpha val="36862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8" name="Oval 16"/>
            <p:cNvSpPr>
              <a:spLocks noChangeArrowheads="1"/>
            </p:cNvSpPr>
            <p:nvPr/>
          </p:nvSpPr>
          <p:spPr bwMode="auto">
            <a:xfrm>
              <a:off x="645592" y="4236934"/>
              <a:ext cx="127000" cy="130908"/>
            </a:xfrm>
            <a:prstGeom prst="ellipse">
              <a:avLst/>
            </a:prstGeom>
            <a:solidFill>
              <a:srgbClr val="F32515">
                <a:alpha val="36862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9" name="Oval 16"/>
            <p:cNvSpPr>
              <a:spLocks noChangeArrowheads="1"/>
            </p:cNvSpPr>
            <p:nvPr/>
          </p:nvSpPr>
          <p:spPr bwMode="auto">
            <a:xfrm>
              <a:off x="645592" y="4078672"/>
              <a:ext cx="127000" cy="130908"/>
            </a:xfrm>
            <a:prstGeom prst="ellipse">
              <a:avLst/>
            </a:prstGeom>
            <a:solidFill>
              <a:srgbClr val="F32515">
                <a:alpha val="36862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0" name="Oval 16"/>
            <p:cNvSpPr>
              <a:spLocks noChangeArrowheads="1"/>
            </p:cNvSpPr>
            <p:nvPr/>
          </p:nvSpPr>
          <p:spPr bwMode="auto">
            <a:xfrm>
              <a:off x="645592" y="3920410"/>
              <a:ext cx="127000" cy="130908"/>
            </a:xfrm>
            <a:prstGeom prst="ellipse">
              <a:avLst/>
            </a:prstGeom>
            <a:solidFill>
              <a:srgbClr val="F32515">
                <a:alpha val="36862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1" name="Oval 16"/>
            <p:cNvSpPr>
              <a:spLocks noChangeArrowheads="1"/>
            </p:cNvSpPr>
            <p:nvPr/>
          </p:nvSpPr>
          <p:spPr bwMode="auto">
            <a:xfrm>
              <a:off x="645592" y="3762148"/>
              <a:ext cx="127000" cy="130908"/>
            </a:xfrm>
            <a:prstGeom prst="ellipse">
              <a:avLst/>
            </a:prstGeom>
            <a:solidFill>
              <a:srgbClr val="F32515">
                <a:alpha val="36862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2" name="Oval 16"/>
            <p:cNvSpPr>
              <a:spLocks noChangeArrowheads="1"/>
            </p:cNvSpPr>
            <p:nvPr/>
          </p:nvSpPr>
          <p:spPr bwMode="auto">
            <a:xfrm>
              <a:off x="645592" y="3603886"/>
              <a:ext cx="127000" cy="130908"/>
            </a:xfrm>
            <a:prstGeom prst="ellipse">
              <a:avLst/>
            </a:prstGeom>
            <a:solidFill>
              <a:srgbClr val="F32515">
                <a:alpha val="36862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3" name="Oval 16"/>
            <p:cNvSpPr>
              <a:spLocks noChangeArrowheads="1"/>
            </p:cNvSpPr>
            <p:nvPr/>
          </p:nvSpPr>
          <p:spPr bwMode="auto">
            <a:xfrm>
              <a:off x="645592" y="3445624"/>
              <a:ext cx="127000" cy="130908"/>
            </a:xfrm>
            <a:prstGeom prst="ellipse">
              <a:avLst/>
            </a:prstGeom>
            <a:solidFill>
              <a:srgbClr val="F32515">
                <a:alpha val="36862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4" name="Oval 16"/>
            <p:cNvSpPr>
              <a:spLocks noChangeArrowheads="1"/>
            </p:cNvSpPr>
            <p:nvPr/>
          </p:nvSpPr>
          <p:spPr bwMode="auto">
            <a:xfrm>
              <a:off x="645592" y="3287362"/>
              <a:ext cx="127000" cy="130908"/>
            </a:xfrm>
            <a:prstGeom prst="ellipse">
              <a:avLst/>
            </a:prstGeom>
            <a:solidFill>
              <a:srgbClr val="F32515">
                <a:alpha val="36862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5" name="Oval 16"/>
            <p:cNvSpPr>
              <a:spLocks noChangeArrowheads="1"/>
            </p:cNvSpPr>
            <p:nvPr/>
          </p:nvSpPr>
          <p:spPr bwMode="auto">
            <a:xfrm>
              <a:off x="645592" y="3129100"/>
              <a:ext cx="127000" cy="130908"/>
            </a:xfrm>
            <a:prstGeom prst="ellipse">
              <a:avLst/>
            </a:prstGeom>
            <a:solidFill>
              <a:srgbClr val="F32515">
                <a:alpha val="36862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6" name="Oval 16"/>
            <p:cNvSpPr>
              <a:spLocks noChangeArrowheads="1"/>
            </p:cNvSpPr>
            <p:nvPr/>
          </p:nvSpPr>
          <p:spPr bwMode="auto">
            <a:xfrm>
              <a:off x="645592" y="2970838"/>
              <a:ext cx="127000" cy="130908"/>
            </a:xfrm>
            <a:prstGeom prst="ellipse">
              <a:avLst/>
            </a:prstGeom>
            <a:solidFill>
              <a:srgbClr val="F32515">
                <a:alpha val="36862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7" name="Oval 16"/>
            <p:cNvSpPr>
              <a:spLocks noChangeArrowheads="1"/>
            </p:cNvSpPr>
            <p:nvPr/>
          </p:nvSpPr>
          <p:spPr bwMode="auto">
            <a:xfrm>
              <a:off x="645592" y="2812576"/>
              <a:ext cx="127000" cy="130908"/>
            </a:xfrm>
            <a:prstGeom prst="ellipse">
              <a:avLst/>
            </a:prstGeom>
            <a:solidFill>
              <a:srgbClr val="F32515">
                <a:alpha val="36862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8" name="Oval 16"/>
            <p:cNvSpPr>
              <a:spLocks noChangeArrowheads="1"/>
            </p:cNvSpPr>
            <p:nvPr/>
          </p:nvSpPr>
          <p:spPr bwMode="auto">
            <a:xfrm>
              <a:off x="645592" y="2654314"/>
              <a:ext cx="127000" cy="130908"/>
            </a:xfrm>
            <a:prstGeom prst="ellipse">
              <a:avLst/>
            </a:prstGeom>
            <a:solidFill>
              <a:srgbClr val="F32515">
                <a:alpha val="36862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9" name="Oval 16"/>
            <p:cNvSpPr>
              <a:spLocks noChangeArrowheads="1"/>
            </p:cNvSpPr>
            <p:nvPr/>
          </p:nvSpPr>
          <p:spPr bwMode="auto">
            <a:xfrm>
              <a:off x="645592" y="2496052"/>
              <a:ext cx="127000" cy="130908"/>
            </a:xfrm>
            <a:prstGeom prst="ellipse">
              <a:avLst/>
            </a:prstGeom>
            <a:solidFill>
              <a:srgbClr val="F32515">
                <a:alpha val="36862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0" name="Oval 16"/>
            <p:cNvSpPr>
              <a:spLocks noChangeArrowheads="1"/>
            </p:cNvSpPr>
            <p:nvPr/>
          </p:nvSpPr>
          <p:spPr bwMode="auto">
            <a:xfrm>
              <a:off x="645592" y="2337790"/>
              <a:ext cx="127000" cy="130908"/>
            </a:xfrm>
            <a:prstGeom prst="ellipse">
              <a:avLst/>
            </a:prstGeom>
            <a:solidFill>
              <a:srgbClr val="F32515">
                <a:alpha val="36862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1" name="Oval 16"/>
            <p:cNvSpPr>
              <a:spLocks noChangeArrowheads="1"/>
            </p:cNvSpPr>
            <p:nvPr/>
          </p:nvSpPr>
          <p:spPr bwMode="auto">
            <a:xfrm>
              <a:off x="645592" y="2179528"/>
              <a:ext cx="127000" cy="130908"/>
            </a:xfrm>
            <a:prstGeom prst="ellipse">
              <a:avLst/>
            </a:prstGeom>
            <a:solidFill>
              <a:srgbClr val="F32515">
                <a:alpha val="36862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2" name="Oval 16"/>
            <p:cNvSpPr>
              <a:spLocks noChangeArrowheads="1"/>
            </p:cNvSpPr>
            <p:nvPr/>
          </p:nvSpPr>
          <p:spPr bwMode="auto">
            <a:xfrm>
              <a:off x="645592" y="2021266"/>
              <a:ext cx="127000" cy="130908"/>
            </a:xfrm>
            <a:prstGeom prst="ellipse">
              <a:avLst/>
            </a:prstGeom>
            <a:solidFill>
              <a:srgbClr val="F32515">
                <a:alpha val="36862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3" name="Oval 16"/>
            <p:cNvSpPr>
              <a:spLocks noChangeArrowheads="1"/>
            </p:cNvSpPr>
            <p:nvPr/>
          </p:nvSpPr>
          <p:spPr bwMode="auto">
            <a:xfrm>
              <a:off x="645592" y="1863004"/>
              <a:ext cx="127000" cy="130908"/>
            </a:xfrm>
            <a:prstGeom prst="ellipse">
              <a:avLst/>
            </a:prstGeom>
            <a:solidFill>
              <a:srgbClr val="F32515">
                <a:alpha val="36862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4" name="Oval 16"/>
            <p:cNvSpPr>
              <a:spLocks noChangeArrowheads="1"/>
            </p:cNvSpPr>
            <p:nvPr/>
          </p:nvSpPr>
          <p:spPr bwMode="auto">
            <a:xfrm>
              <a:off x="645592" y="1704742"/>
              <a:ext cx="127000" cy="130908"/>
            </a:xfrm>
            <a:prstGeom prst="ellipse">
              <a:avLst/>
            </a:prstGeom>
            <a:solidFill>
              <a:srgbClr val="F32515">
                <a:alpha val="36862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5" name="Oval 16"/>
            <p:cNvSpPr>
              <a:spLocks noChangeArrowheads="1"/>
            </p:cNvSpPr>
            <p:nvPr/>
          </p:nvSpPr>
          <p:spPr bwMode="auto">
            <a:xfrm>
              <a:off x="645592" y="1546480"/>
              <a:ext cx="127000" cy="130908"/>
            </a:xfrm>
            <a:prstGeom prst="ellipse">
              <a:avLst/>
            </a:prstGeom>
            <a:solidFill>
              <a:srgbClr val="F32515">
                <a:alpha val="36862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6" name="Oval 16"/>
            <p:cNvSpPr>
              <a:spLocks noChangeArrowheads="1"/>
            </p:cNvSpPr>
            <p:nvPr/>
          </p:nvSpPr>
          <p:spPr bwMode="auto">
            <a:xfrm>
              <a:off x="645592" y="1388218"/>
              <a:ext cx="127000" cy="130908"/>
            </a:xfrm>
            <a:prstGeom prst="ellipse">
              <a:avLst/>
            </a:prstGeom>
            <a:solidFill>
              <a:srgbClr val="F32515">
                <a:alpha val="36862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" name="Oval 16"/>
            <p:cNvSpPr>
              <a:spLocks noChangeArrowheads="1"/>
            </p:cNvSpPr>
            <p:nvPr/>
          </p:nvSpPr>
          <p:spPr bwMode="auto">
            <a:xfrm>
              <a:off x="645592" y="1229956"/>
              <a:ext cx="127000" cy="130908"/>
            </a:xfrm>
            <a:prstGeom prst="ellipse">
              <a:avLst/>
            </a:prstGeom>
            <a:solidFill>
              <a:srgbClr val="F32515">
                <a:alpha val="36862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6288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ngle.pn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85" b="98168" l="1147" r="997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34895">
            <a:off x="2905750" y="1997338"/>
            <a:ext cx="6419274" cy="2734717"/>
          </a:xfrm>
          <a:prstGeom prst="rect">
            <a:avLst/>
          </a:prstGeom>
        </p:spPr>
      </p:pic>
      <p:pic>
        <p:nvPicPr>
          <p:cNvPr id="28" name="Picture 27" descr="angle.pn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30" b="98779" l="1007" r="979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34895">
            <a:off x="3985871" y="2357377"/>
            <a:ext cx="6419274" cy="27347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5816" y="188640"/>
            <a:ext cx="5758408" cy="1143000"/>
          </a:xfrm>
        </p:spPr>
        <p:txBody>
          <a:bodyPr/>
          <a:lstStyle/>
          <a:p>
            <a:r>
              <a:rPr lang="en-US" dirty="0" smtClean="0"/>
              <a:t>Growing CHIME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23528" y="476672"/>
            <a:ext cx="2808312" cy="734468"/>
            <a:chOff x="6333" y="2420888"/>
            <a:chExt cx="6918340" cy="1809378"/>
          </a:xfrm>
        </p:grpSpPr>
        <p:pic>
          <p:nvPicPr>
            <p:cNvPr id="5" name="Picture 72" descr="Screen shot 2012-01-27 at 11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340" b="100000" l="0" r="99282">
                          <a14:foregroundMark x1="10632" y1="73190" x2="71983" y2="5362"/>
                          <a14:foregroundMark x1="19828" y1="80429" x2="82184" y2="11796"/>
                          <a14:foregroundMark x1="91379" y1="11260" x2="50144" y2="573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3" y="2420888"/>
              <a:ext cx="3374467" cy="1809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72" descr="Screen shot 2012-01-27 at 11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340" b="100000" l="0" r="99282">
                          <a14:foregroundMark x1="10632" y1="73190" x2="71983" y2="5362"/>
                          <a14:foregroundMark x1="19828" y1="80429" x2="82184" y2="11796"/>
                          <a14:foregroundMark x1="91379" y1="11260" x2="50144" y2="573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2420888"/>
              <a:ext cx="3374467" cy="1809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72" descr="Screen shot 2012-01-27 at 11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340" b="100000" l="0" r="99282">
                          <a14:foregroundMark x1="10632" y1="73190" x2="71983" y2="5362"/>
                          <a14:foregroundMark x1="19828" y1="80429" x2="82184" y2="11796"/>
                          <a14:foregroundMark x1="91379" y1="11260" x2="50144" y2="573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8915" y="2420888"/>
              <a:ext cx="3374467" cy="1809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2" descr="Screen shot 2012-01-27 at 11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340" b="100000" l="0" r="99282">
                          <a14:foregroundMark x1="10632" y1="73190" x2="71983" y2="5362"/>
                          <a14:foregroundMark x1="19828" y1="80429" x2="82184" y2="11796"/>
                          <a14:foregroundMark x1="91379" y1="11260" x2="50144" y2="573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0206" y="2420888"/>
              <a:ext cx="3374467" cy="1809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extBox 8"/>
          <p:cNvSpPr txBox="1"/>
          <p:nvPr/>
        </p:nvSpPr>
        <p:spPr>
          <a:xfrm>
            <a:off x="755576" y="1196752"/>
            <a:ext cx="1570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sz="2400" dirty="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rPr>
              <a:t>Reflectors</a:t>
            </a:r>
          </a:p>
        </p:txBody>
      </p:sp>
      <p:cxnSp>
        <p:nvCxnSpPr>
          <p:cNvPr id="11" name="Straight Arrow Connector 10"/>
          <p:cNvCxnSpPr>
            <a:stCxn id="9" idx="2"/>
          </p:cNvCxnSpPr>
          <p:nvPr/>
        </p:nvCxnSpPr>
        <p:spPr bwMode="auto">
          <a:xfrm>
            <a:off x="1540632" y="1658417"/>
            <a:ext cx="7032" cy="33042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/>
          <p:nvPr/>
        </p:nvSpPr>
        <p:spPr>
          <a:xfrm>
            <a:off x="323528" y="2060848"/>
            <a:ext cx="2558713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sz="2400" dirty="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rPr>
              <a:t>Analog Frontend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sz="2400" dirty="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rPr>
              <a:t>Amps, filters,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rPr>
              <a:t>etc</a:t>
            </a:r>
            <a:endParaRPr lang="en-US" sz="2400" dirty="0">
              <a:solidFill>
                <a:srgbClr val="000000"/>
              </a:solidFill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5536" y="3429000"/>
            <a:ext cx="2377574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sz="2400" dirty="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rPr>
              <a:t>FPGA Digitizer /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sz="2400" dirty="0" err="1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rPr>
              <a:t>Chanelizer</a:t>
            </a:r>
            <a:endParaRPr lang="en-US" sz="2400" dirty="0">
              <a:solidFill>
                <a:srgbClr val="000000"/>
              </a:solidFill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5536" y="4695527"/>
            <a:ext cx="230543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sz="2400" dirty="0">
                <a:solidFill>
                  <a:srgbClr val="FF0000"/>
                </a:solidFill>
                <a:latin typeface="Arial" charset="0"/>
                <a:ea typeface="SimSun" charset="0"/>
                <a:cs typeface="SimSun" charset="0"/>
              </a:rPr>
              <a:t>GPU </a:t>
            </a:r>
            <a:r>
              <a:rPr lang="en-US" sz="2400" dirty="0" err="1">
                <a:solidFill>
                  <a:srgbClr val="FF0000"/>
                </a:solidFill>
                <a:latin typeface="Arial" charset="0"/>
                <a:ea typeface="SimSun" charset="0"/>
                <a:cs typeface="SimSun" charset="0"/>
              </a:rPr>
              <a:t>Correlator</a:t>
            </a:r>
            <a:endParaRPr lang="en-US" sz="2400" dirty="0">
              <a:solidFill>
                <a:srgbClr val="FF0000"/>
              </a:solidFill>
              <a:latin typeface="Arial" charset="0"/>
              <a:ea typeface="SimSun" charset="0"/>
              <a:cs typeface="SimSun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>
            <a:off x="1547664" y="2996952"/>
            <a:ext cx="7032" cy="33042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" name="Straight Arrow Connector 17"/>
          <p:cNvCxnSpPr/>
          <p:nvPr/>
        </p:nvCxnSpPr>
        <p:spPr bwMode="auto">
          <a:xfrm>
            <a:off x="1547664" y="4293096"/>
            <a:ext cx="7032" cy="33042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1691680" y="5301208"/>
            <a:ext cx="216024" cy="3600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1" name="Straight Arrow Connector 20"/>
          <p:cNvCxnSpPr/>
          <p:nvPr/>
        </p:nvCxnSpPr>
        <p:spPr bwMode="auto">
          <a:xfrm flipH="1">
            <a:off x="1115616" y="5301208"/>
            <a:ext cx="216024" cy="3600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2" name="Can 21"/>
          <p:cNvSpPr/>
          <p:nvPr/>
        </p:nvSpPr>
        <p:spPr bwMode="auto">
          <a:xfrm>
            <a:off x="251520" y="5805264"/>
            <a:ext cx="1008112" cy="864096"/>
          </a:xfrm>
          <a:prstGeom prst="ca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5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23528" y="6063112"/>
            <a:ext cx="787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sz="2400" dirty="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rPr>
              <a:t>Disk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462079" y="5805264"/>
            <a:ext cx="1741282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sz="2400" dirty="0" err="1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rPr>
              <a:t>Realtime</a:t>
            </a:r>
            <a:endParaRPr lang="en-US" sz="2400" dirty="0">
              <a:solidFill>
                <a:srgbClr val="000000"/>
              </a:solidFill>
              <a:latin typeface="Arial" charset="0"/>
              <a:ea typeface="SimSun" charset="0"/>
              <a:cs typeface="SimSun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sz="2400" dirty="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rPr>
              <a:t>Backend(s)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851920" y="5373216"/>
            <a:ext cx="5151170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sz="2400" dirty="0">
                <a:solidFill>
                  <a:prstClr val="black"/>
                </a:solidFill>
                <a:latin typeface="Arial" charset="0"/>
                <a:ea typeface="SimSun" charset="0"/>
                <a:cs typeface="SimSun" charset="0"/>
              </a:rPr>
              <a:t>Full N</a:t>
            </a:r>
            <a:r>
              <a:rPr lang="en-US" sz="2400" baseline="30000" dirty="0">
                <a:solidFill>
                  <a:prstClr val="black"/>
                </a:solidFill>
                <a:latin typeface="Arial" charset="0"/>
                <a:ea typeface="SimSun" charset="0"/>
                <a:cs typeface="SimSun" charset="0"/>
              </a:rPr>
              <a:t>2</a:t>
            </a:r>
            <a:r>
              <a:rPr lang="en-US" sz="2400" dirty="0">
                <a:solidFill>
                  <a:prstClr val="black"/>
                </a:solidFill>
                <a:latin typeface="Arial" charset="0"/>
                <a:ea typeface="SimSun" charset="0"/>
                <a:cs typeface="SimSun" charset="0"/>
              </a:rPr>
              <a:t> (≈10</a:t>
            </a:r>
            <a:r>
              <a:rPr lang="en-US" sz="2400" baseline="30000" dirty="0">
                <a:solidFill>
                  <a:prstClr val="black"/>
                </a:solidFill>
                <a:latin typeface="Arial" charset="0"/>
                <a:ea typeface="SimSun" charset="0"/>
                <a:cs typeface="SimSun" charset="0"/>
              </a:rPr>
              <a:t>15</a:t>
            </a:r>
            <a:r>
              <a:rPr lang="en-US" sz="2400" dirty="0">
                <a:solidFill>
                  <a:prstClr val="black"/>
                </a:solidFill>
                <a:latin typeface="Arial" charset="0"/>
                <a:ea typeface="SimSun" charset="0"/>
                <a:cs typeface="SimSun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charset="0"/>
                <a:ea typeface="SimSun" charset="0"/>
                <a:cs typeface="SimSun" charset="0"/>
              </a:rPr>
              <a:t>cMAC</a:t>
            </a:r>
            <a:r>
              <a:rPr lang="en-US" sz="2400" dirty="0">
                <a:solidFill>
                  <a:prstClr val="black"/>
                </a:solidFill>
                <a:latin typeface="Arial" charset="0"/>
                <a:ea typeface="SimSun" charset="0"/>
                <a:cs typeface="SimSun" charset="0"/>
              </a:rPr>
              <a:t>/s = 8 PFLOP/s)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sz="2400" dirty="0">
                <a:solidFill>
                  <a:prstClr val="black"/>
                </a:solidFill>
                <a:latin typeface="Arial" charset="0"/>
                <a:ea typeface="SimSun" charset="0"/>
                <a:cs typeface="SimSun" charset="0"/>
              </a:rPr>
              <a:t>+ 10 Tied-array Coherent Beams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sz="2400" dirty="0">
                <a:solidFill>
                  <a:prstClr val="black"/>
                </a:solidFill>
                <a:latin typeface="Arial" charset="0"/>
                <a:ea typeface="SimSun" charset="0"/>
                <a:cs typeface="SimSun" charset="0"/>
              </a:rPr>
              <a:t>+ 1024 Fan beams @ 24kHz, 1ms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91680" y="4253026"/>
            <a:ext cx="9240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sz="2000" dirty="0">
                <a:solidFill>
                  <a:prstClr val="black"/>
                </a:solidFill>
                <a:latin typeface="Arial" charset="0"/>
                <a:ea typeface="SimSun" charset="0"/>
                <a:cs typeface="SimSun" charset="0"/>
              </a:rPr>
              <a:t>≈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ea typeface="SimSun" charset="0"/>
                <a:cs typeface="SimSun" charset="0"/>
              </a:rPr>
              <a:t>TBps</a:t>
            </a:r>
            <a:endParaRPr lang="en-US" sz="2000" dirty="0">
              <a:solidFill>
                <a:prstClr val="black"/>
              </a:solidFill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79512" y="5229200"/>
            <a:ext cx="9668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sz="2000" dirty="0">
                <a:solidFill>
                  <a:prstClr val="black"/>
                </a:solidFill>
                <a:latin typeface="Arial" charset="0"/>
                <a:ea typeface="SimSun" charset="0"/>
                <a:cs typeface="SimSun" charset="0"/>
              </a:rPr>
              <a:t>≈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ea typeface="SimSun" charset="0"/>
                <a:cs typeface="SimSun" charset="0"/>
              </a:rPr>
              <a:t>GBps</a:t>
            </a:r>
            <a:endParaRPr lang="en-US" sz="2000" dirty="0">
              <a:solidFill>
                <a:prstClr val="black"/>
              </a:solidFill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79712" y="5229200"/>
            <a:ext cx="12521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sz="2000" dirty="0">
                <a:solidFill>
                  <a:prstClr val="black"/>
                </a:solidFill>
                <a:latin typeface="Arial" charset="0"/>
                <a:ea typeface="SimSun" charset="0"/>
                <a:cs typeface="SimSun" charset="0"/>
              </a:rPr>
              <a:t>≈16GBps</a:t>
            </a:r>
          </a:p>
        </p:txBody>
      </p:sp>
      <p:sp>
        <p:nvSpPr>
          <p:cNvPr id="3" name="TextBox 2"/>
          <p:cNvSpPr txBox="1"/>
          <p:nvPr/>
        </p:nvSpPr>
        <p:spPr>
          <a:xfrm rot="21057285">
            <a:off x="3794561" y="2048530"/>
            <a:ext cx="34806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sz="2400" dirty="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rPr>
              <a:t>8 PFLOP GPU Backend</a:t>
            </a:r>
          </a:p>
        </p:txBody>
      </p:sp>
      <p:sp>
        <p:nvSpPr>
          <p:cNvPr id="29" name="TextBox 28"/>
          <p:cNvSpPr txBox="1"/>
          <p:nvPr/>
        </p:nvSpPr>
        <p:spPr>
          <a:xfrm rot="21057285">
            <a:off x="3363907" y="2352714"/>
            <a:ext cx="52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sz="2400" dirty="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rPr>
              <a:t>16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12460" y="2276872"/>
            <a:ext cx="389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sz="2400" b="1" dirty="0">
                <a:solidFill>
                  <a:srgbClr val="FF0000"/>
                </a:solidFill>
                <a:latin typeface="Arial" charset="0"/>
                <a:ea typeface="SimSun" charset="0"/>
                <a:cs typeface="SimSun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82159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7" grpId="0" build="p"/>
      <p:bldP spid="25" grpId="0"/>
      <p:bldP spid="3" grpId="0"/>
      <p:bldP spid="29" grpId="0"/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36096" y="188640"/>
            <a:ext cx="3238128" cy="1440160"/>
          </a:xfrm>
        </p:spPr>
        <p:txBody>
          <a:bodyPr/>
          <a:lstStyle/>
          <a:p>
            <a:r>
              <a:rPr lang="en-US" dirty="0" smtClean="0"/>
              <a:t>CHIME Status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23528" y="476672"/>
            <a:ext cx="2808312" cy="734468"/>
            <a:chOff x="6333" y="2420888"/>
            <a:chExt cx="6918340" cy="1809378"/>
          </a:xfrm>
        </p:grpSpPr>
        <p:pic>
          <p:nvPicPr>
            <p:cNvPr id="5" name="Picture 72" descr="Screen shot 2012-01-27 at 11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340" b="100000" l="0" r="99282">
                          <a14:foregroundMark x1="10632" y1="73190" x2="71983" y2="5362"/>
                          <a14:foregroundMark x1="19828" y1="80429" x2="82184" y2="11796"/>
                          <a14:foregroundMark x1="91379" y1="11260" x2="50144" y2="573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3" y="2420888"/>
              <a:ext cx="3374467" cy="1809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72" descr="Screen shot 2012-01-27 at 11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340" b="100000" l="0" r="99282">
                          <a14:foregroundMark x1="10632" y1="73190" x2="71983" y2="5362"/>
                          <a14:foregroundMark x1="19828" y1="80429" x2="82184" y2="11796"/>
                          <a14:foregroundMark x1="91379" y1="11260" x2="50144" y2="573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2420888"/>
              <a:ext cx="3374467" cy="1809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72" descr="Screen shot 2012-01-27 at 11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340" b="100000" l="0" r="99282">
                          <a14:foregroundMark x1="10632" y1="73190" x2="71983" y2="5362"/>
                          <a14:foregroundMark x1="19828" y1="80429" x2="82184" y2="11796"/>
                          <a14:foregroundMark x1="91379" y1="11260" x2="50144" y2="573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8915" y="2420888"/>
              <a:ext cx="3374467" cy="1809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2" descr="Screen shot 2012-01-27 at 11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340" b="100000" l="0" r="99282">
                          <a14:foregroundMark x1="10632" y1="73190" x2="71983" y2="5362"/>
                          <a14:foregroundMark x1="19828" y1="80429" x2="82184" y2="11796"/>
                          <a14:foregroundMark x1="91379" y1="11260" x2="50144" y2="573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0206" y="2420888"/>
              <a:ext cx="3374467" cy="1809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extBox 8"/>
          <p:cNvSpPr txBox="1"/>
          <p:nvPr/>
        </p:nvSpPr>
        <p:spPr>
          <a:xfrm>
            <a:off x="755576" y="1196752"/>
            <a:ext cx="1570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Reflectors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1" name="Straight Arrow Connector 10"/>
          <p:cNvCxnSpPr>
            <a:stCxn id="9" idx="2"/>
          </p:cNvCxnSpPr>
          <p:nvPr/>
        </p:nvCxnSpPr>
        <p:spPr bwMode="auto">
          <a:xfrm>
            <a:off x="1540632" y="1658417"/>
            <a:ext cx="7032" cy="33042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/>
          <p:nvPr/>
        </p:nvSpPr>
        <p:spPr>
          <a:xfrm>
            <a:off x="323528" y="2060848"/>
            <a:ext cx="2558713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Analog Frontend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Amps, filters, </a:t>
            </a:r>
            <a:r>
              <a:rPr lang="en-US" dirty="0" err="1" smtClean="0">
                <a:solidFill>
                  <a:schemeClr val="tx1"/>
                </a:solidFill>
              </a:rPr>
              <a:t>etc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5536" y="3429000"/>
            <a:ext cx="2377574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FPGA Digitizer /</a:t>
            </a:r>
          </a:p>
          <a:p>
            <a:pPr algn="ctr"/>
            <a:r>
              <a:rPr lang="en-US" dirty="0" err="1" smtClean="0">
                <a:solidFill>
                  <a:srgbClr val="000000"/>
                </a:solidFill>
              </a:rPr>
              <a:t>Channelizer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5536" y="4695527"/>
            <a:ext cx="230543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GPU </a:t>
            </a:r>
            <a:r>
              <a:rPr lang="en-US" dirty="0" err="1" smtClean="0">
                <a:solidFill>
                  <a:srgbClr val="000000"/>
                </a:solidFill>
              </a:rPr>
              <a:t>Correlator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>
            <a:off x="1547664" y="2996952"/>
            <a:ext cx="7032" cy="33042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" name="Straight Arrow Connector 17"/>
          <p:cNvCxnSpPr/>
          <p:nvPr/>
        </p:nvCxnSpPr>
        <p:spPr bwMode="auto">
          <a:xfrm>
            <a:off x="1547664" y="4293096"/>
            <a:ext cx="7032" cy="33042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1691680" y="5301208"/>
            <a:ext cx="216024" cy="3600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1" name="Straight Arrow Connector 20"/>
          <p:cNvCxnSpPr/>
          <p:nvPr/>
        </p:nvCxnSpPr>
        <p:spPr bwMode="auto">
          <a:xfrm flipH="1">
            <a:off x="1115616" y="5301208"/>
            <a:ext cx="216024" cy="3600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2" name="Can 21"/>
          <p:cNvSpPr/>
          <p:nvPr/>
        </p:nvSpPr>
        <p:spPr bwMode="auto">
          <a:xfrm>
            <a:off x="251520" y="5805264"/>
            <a:ext cx="1008112" cy="864096"/>
          </a:xfrm>
          <a:prstGeom prst="ca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23528" y="6063112"/>
            <a:ext cx="787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Disk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62079" y="5805264"/>
            <a:ext cx="1741282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000000"/>
                </a:solidFill>
              </a:rPr>
              <a:t>Realtime</a:t>
            </a:r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Backend(s)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03848" y="2060848"/>
            <a:ext cx="511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sym typeface="Wingdings"/>
              </a:rPr>
              <a:t> Installing Now, all @ DRAO/UBC</a:t>
            </a: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131840" y="3501008"/>
            <a:ext cx="511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sym typeface="Wingdings"/>
              </a:rPr>
              <a:t> ¼ Installed, ¾ ready at McGill</a:t>
            </a: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203848" y="4653136"/>
            <a:ext cx="511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sym typeface="Wingdings"/>
              </a:rPr>
              <a:t> 80% Assembled, all at Toronto</a:t>
            </a: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347864" y="5661248"/>
            <a:ext cx="511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sym typeface="Wingdings"/>
              </a:rPr>
              <a:t> CHIME/Pulsar: Built, at McGill</a:t>
            </a: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347864" y="5999898"/>
            <a:ext cx="5112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sym typeface="Wingdings"/>
              </a:rPr>
              <a:t> CHIME/FRB: Finalizing design, deployment in spring/summer 2017</a:t>
            </a: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203848" y="620688"/>
            <a:ext cx="2223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sym typeface="Wingdings"/>
              </a:rPr>
              <a:t> Complete</a:t>
            </a:r>
            <a:endParaRPr lang="en-US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760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6" grpId="0"/>
      <p:bldP spid="27" grpId="0"/>
      <p:bldP spid="28" grpId="0"/>
      <p:bldP spid="2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010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0963" y="0"/>
            <a:ext cx="9415463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86041" y="188747"/>
            <a:ext cx="370157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200" b="1" dirty="0" smtClean="0">
                <a:solidFill>
                  <a:srgbClr val="FFFFFF">
                    <a:lumMod val="95000"/>
                  </a:srgbClr>
                </a:solidFill>
                <a:latin typeface="Calibri"/>
                <a:ea typeface="SimSun"/>
              </a:rPr>
              <a:t>Stay tuned</a:t>
            </a:r>
            <a:r>
              <a:rPr lang="is-IS" sz="5200" b="1" dirty="0" smtClean="0">
                <a:solidFill>
                  <a:srgbClr val="FFFFFF">
                    <a:lumMod val="95000"/>
                  </a:srgbClr>
                </a:solidFill>
                <a:latin typeface="Calibri"/>
                <a:ea typeface="SimSun"/>
              </a:rPr>
              <a:t>…</a:t>
            </a:r>
            <a:endParaRPr lang="en-US" sz="5200" b="1" dirty="0">
              <a:solidFill>
                <a:srgbClr val="FFFFFF">
                  <a:lumMod val="95000"/>
                </a:srgbClr>
              </a:solidFill>
              <a:latin typeface="Calibri"/>
              <a:ea typeface="SimSun"/>
            </a:endParaRPr>
          </a:p>
        </p:txBody>
      </p:sp>
    </p:spTree>
    <p:extLst>
      <p:ext uri="{BB962C8B-B14F-4D97-AF65-F5344CB8AC3E}">
        <p14:creationId xmlns:p14="http://schemas.microsoft.com/office/powerpoint/2010/main" val="909836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drid_talk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322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drid_talk (dragged) 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384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660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4" descr="Screen shot 2011-04-07 at 1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002309"/>
            <a:ext cx="9144000" cy="338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2" name="Title 1"/>
          <p:cNvSpPr>
            <a:spLocks noGrp="1"/>
          </p:cNvSpPr>
          <p:nvPr>
            <p:ph type="title"/>
          </p:nvPr>
        </p:nvSpPr>
        <p:spPr>
          <a:xfrm>
            <a:off x="457200" y="-26988"/>
            <a:ext cx="8226425" cy="1139826"/>
          </a:xfrm>
        </p:spPr>
        <p:txBody>
          <a:bodyPr/>
          <a:lstStyle/>
          <a:p>
            <a:r>
              <a:rPr lang="en-US">
                <a:latin typeface="Calibri" charset="0"/>
                <a:ea typeface="SimSun" charset="0"/>
              </a:rPr>
              <a:t>The CHIME Pathfinder</a:t>
            </a:r>
          </a:p>
        </p:txBody>
      </p:sp>
      <p:sp>
        <p:nvSpPr>
          <p:cNvPr id="76803" name="Rectangle 1"/>
          <p:cNvSpPr>
            <a:spLocks noChangeArrowheads="1"/>
          </p:cNvSpPr>
          <p:nvPr/>
        </p:nvSpPr>
        <p:spPr bwMode="auto">
          <a:xfrm>
            <a:off x="1295400" y="4335934"/>
            <a:ext cx="4392613" cy="1008062"/>
          </a:xfrm>
          <a:prstGeom prst="rect">
            <a:avLst/>
          </a:prstGeom>
          <a:solidFill>
            <a:srgbClr val="00B8FF">
              <a:alpha val="34901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1800">
              <a:cs typeface="Arial" charset="0"/>
            </a:endParaRPr>
          </a:p>
        </p:txBody>
      </p:sp>
      <p:sp>
        <p:nvSpPr>
          <p:cNvPr id="76804" name="Parallelogram 2"/>
          <p:cNvSpPr>
            <a:spLocks noChangeArrowheads="1"/>
          </p:cNvSpPr>
          <p:nvPr/>
        </p:nvSpPr>
        <p:spPr bwMode="auto">
          <a:xfrm>
            <a:off x="1295400" y="3429471"/>
            <a:ext cx="5905500" cy="906463"/>
          </a:xfrm>
          <a:prstGeom prst="parallelogram">
            <a:avLst>
              <a:gd name="adj" fmla="val 168995"/>
            </a:avLst>
          </a:prstGeom>
          <a:solidFill>
            <a:srgbClr val="00B8FF">
              <a:alpha val="4196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1800">
              <a:cs typeface="Arial" charset="0"/>
            </a:endParaRPr>
          </a:p>
        </p:txBody>
      </p:sp>
      <p:sp>
        <p:nvSpPr>
          <p:cNvPr id="76805" name="Parallelogram 11"/>
          <p:cNvSpPr>
            <a:spLocks noChangeArrowheads="1"/>
          </p:cNvSpPr>
          <p:nvPr/>
        </p:nvSpPr>
        <p:spPr bwMode="auto">
          <a:xfrm rot="5400000" flipH="1">
            <a:off x="5504656" y="3612828"/>
            <a:ext cx="1914525" cy="1547812"/>
          </a:xfrm>
          <a:prstGeom prst="parallelogram">
            <a:avLst>
              <a:gd name="adj" fmla="val 59951"/>
            </a:avLst>
          </a:prstGeom>
          <a:solidFill>
            <a:srgbClr val="00B8FF">
              <a:alpha val="4196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1800">
              <a:cs typeface="Arial" charset="0"/>
            </a:endParaRPr>
          </a:p>
        </p:txBody>
      </p:sp>
      <p:sp>
        <p:nvSpPr>
          <p:cNvPr id="76806" name="TextBox 9"/>
          <p:cNvSpPr txBox="1">
            <a:spLocks noChangeArrowheads="1"/>
          </p:cNvSpPr>
          <p:nvPr/>
        </p:nvSpPr>
        <p:spPr bwMode="auto">
          <a:xfrm>
            <a:off x="2987675" y="5631334"/>
            <a:ext cx="7842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40m</a:t>
            </a:r>
          </a:p>
        </p:txBody>
      </p:sp>
      <p:sp>
        <p:nvSpPr>
          <p:cNvPr id="76807" name="TextBox 13"/>
          <p:cNvSpPr txBox="1">
            <a:spLocks noChangeArrowheads="1"/>
          </p:cNvSpPr>
          <p:nvPr/>
        </p:nvSpPr>
        <p:spPr bwMode="auto">
          <a:xfrm>
            <a:off x="6659563" y="4912196"/>
            <a:ext cx="7833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36m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6808" name="Straight Arrow Connector 12"/>
          <p:cNvCxnSpPr>
            <a:cxnSpLocks noChangeShapeType="1"/>
          </p:cNvCxnSpPr>
          <p:nvPr/>
        </p:nvCxnSpPr>
        <p:spPr bwMode="auto">
          <a:xfrm flipV="1">
            <a:off x="5940425" y="4551834"/>
            <a:ext cx="1511300" cy="9366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76809" name="Straight Arrow Connector 16"/>
          <p:cNvCxnSpPr>
            <a:cxnSpLocks noChangeShapeType="1"/>
          </p:cNvCxnSpPr>
          <p:nvPr/>
        </p:nvCxnSpPr>
        <p:spPr bwMode="auto">
          <a:xfrm>
            <a:off x="1331913" y="5559896"/>
            <a:ext cx="4319587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76810" name="TextBox 18"/>
          <p:cNvSpPr txBox="1">
            <a:spLocks noChangeArrowheads="1"/>
          </p:cNvSpPr>
          <p:nvPr/>
        </p:nvSpPr>
        <p:spPr bwMode="auto">
          <a:xfrm>
            <a:off x="664361" y="980728"/>
            <a:ext cx="75247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64 dual-pol antennas per cylinder (256 total channels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11272" y="5157663"/>
            <a:ext cx="203272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 smtClean="0">
                <a:solidFill>
                  <a:schemeClr val="tx1"/>
                </a:solidFill>
              </a:rPr>
              <a:t>Details in</a:t>
            </a:r>
          </a:p>
          <a:p>
            <a:pPr algn="r"/>
            <a:r>
              <a:rPr lang="en-US" sz="1600" dirty="0" smtClean="0">
                <a:solidFill>
                  <a:schemeClr val="tx1"/>
                </a:solidFill>
              </a:rPr>
              <a:t>Bandura et al., 2014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800px-Cyl_from_cliff_P1170492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0"/>
          <a:stretch/>
        </p:blipFill>
        <p:spPr>
          <a:xfrm>
            <a:off x="0" y="1410590"/>
            <a:ext cx="9144000" cy="5447410"/>
          </a:xfrm>
          <a:prstGeom prst="rect">
            <a:avLst/>
          </a:prstGeom>
          <a:ln>
            <a:solidFill>
              <a:srgbClr val="4F81BD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6425" cy="1139825"/>
          </a:xfrm>
        </p:spPr>
        <p:txBody>
          <a:bodyPr/>
          <a:lstStyle/>
          <a:p>
            <a:r>
              <a:rPr lang="en-US" dirty="0" smtClean="0"/>
              <a:t>Pathfinder Cylinders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813295" y="4979534"/>
            <a:ext cx="3175193" cy="0"/>
          </a:xfrm>
          <a:prstGeom prst="straightConnector1">
            <a:avLst/>
          </a:prstGeom>
          <a:solidFill>
            <a:srgbClr val="00B8FF"/>
          </a:solidFill>
          <a:ln w="76200" cap="flat" cmpd="sng" algn="ctr">
            <a:solidFill>
              <a:schemeClr val="bg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flipV="1">
            <a:off x="8144093" y="3149032"/>
            <a:ext cx="364079" cy="1629984"/>
          </a:xfrm>
          <a:prstGeom prst="straightConnector1">
            <a:avLst/>
          </a:prstGeom>
          <a:solidFill>
            <a:srgbClr val="00B8FF"/>
          </a:solidFill>
          <a:ln w="76200" cap="flat" cmpd="sng" algn="ctr">
            <a:solidFill>
              <a:schemeClr val="bg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8282450" y="2564256"/>
            <a:ext cx="45497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FF"/>
                </a:solidFill>
                <a:latin typeface="Calibri"/>
                <a:ea typeface="SimSun"/>
              </a:rPr>
              <a:t>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916607" y="4779016"/>
            <a:ext cx="37862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FF"/>
                </a:solidFill>
                <a:latin typeface="Calibri"/>
                <a:ea typeface="SimSun"/>
              </a:rPr>
              <a:t>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295236" y="3819505"/>
            <a:ext cx="93447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FF"/>
                </a:solidFill>
                <a:latin typeface="Calibri"/>
                <a:ea typeface="SimSun"/>
              </a:rPr>
              <a:t>36m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79917" y="4918795"/>
            <a:ext cx="93447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FF"/>
                </a:solidFill>
                <a:latin typeface="Calibri"/>
                <a:ea typeface="SimSun"/>
              </a:rPr>
              <a:t>20m</a:t>
            </a:r>
          </a:p>
        </p:txBody>
      </p:sp>
    </p:spTree>
    <p:extLst>
      <p:ext uri="{BB962C8B-B14F-4D97-AF65-F5344CB8AC3E}">
        <p14:creationId xmlns:p14="http://schemas.microsoft.com/office/powerpoint/2010/main" val="572523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44515" y="1146974"/>
            <a:ext cx="1905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Berger et al., 2016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Picture 4" descr="800px-Cyl_from_cliff_P117049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" t="8464" r="10236" b="-46"/>
          <a:stretch/>
        </p:blipFill>
        <p:spPr>
          <a:xfrm>
            <a:off x="4932346" y="1761433"/>
            <a:ext cx="4011042" cy="2389522"/>
          </a:xfrm>
          <a:prstGeom prst="rect">
            <a:avLst/>
          </a:prstGeom>
          <a:ln>
            <a:solidFill>
              <a:srgbClr val="4F81BD"/>
            </a:solidFill>
          </a:ln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82056" y="188640"/>
            <a:ext cx="8192168" cy="1143000"/>
          </a:xfrm>
        </p:spPr>
        <p:txBody>
          <a:bodyPr/>
          <a:lstStyle/>
          <a:p>
            <a:r>
              <a:rPr lang="en-US" dirty="0" smtClean="0"/>
              <a:t>Calibration: Beam Holography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2642038" y="5766375"/>
            <a:ext cx="0" cy="3986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11"/>
          <p:cNvCxnSpPr/>
          <p:nvPr/>
        </p:nvCxnSpPr>
        <p:spPr>
          <a:xfrm flipV="1">
            <a:off x="2642038" y="2920270"/>
            <a:ext cx="3290959" cy="3244746"/>
          </a:xfrm>
          <a:prstGeom prst="bentConnector3">
            <a:avLst>
              <a:gd name="adj1" fmla="val 59859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660857" y="4511111"/>
            <a:ext cx="44831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Track sources with steerable dish as they drift overhead.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Correlate with CHIME to measure primary beams.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 descr="a523cabc-0903-4dae-950a-7ed45c23e9d6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0" t="6578" r="21503" b="12829"/>
          <a:stretch/>
        </p:blipFill>
        <p:spPr>
          <a:xfrm>
            <a:off x="539552" y="1916832"/>
            <a:ext cx="3456384" cy="40695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7584" y="1556792"/>
            <a:ext cx="2951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DRAO 26m Galt </a:t>
            </a:r>
            <a:r>
              <a:rPr lang="en-US" sz="1800" dirty="0" smtClean="0">
                <a:solidFill>
                  <a:srgbClr val="000000"/>
                </a:solidFill>
              </a:rPr>
              <a:t>Telescope</a:t>
            </a:r>
            <a:endParaRPr lang="en-US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499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9-20 at 9.28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0"/>
            <a:ext cx="707640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49253" y="6488668"/>
            <a:ext cx="1905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Berger et al., 2016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8141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SimSun"/>
        <a:cs typeface=""/>
      </a:majorFont>
      <a:minorFont>
        <a:latin typeface="Calibri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SimSun"/>
        <a:cs typeface=""/>
      </a:majorFont>
      <a:minorFont>
        <a:latin typeface="Calibri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46304</TotalTime>
  <Words>703</Words>
  <Application>Microsoft Macintosh PowerPoint</Application>
  <PresentationFormat>On-screen Show (4:3)</PresentationFormat>
  <Paragraphs>205</Paragraphs>
  <Slides>37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Office Theme</vt:lpstr>
      <vt:lpstr>4_Blank Presentation</vt:lpstr>
      <vt:lpstr>12_Blank Presentation</vt:lpstr>
      <vt:lpstr>1_Office Theme</vt:lpstr>
      <vt:lpstr>3_Office Theme</vt:lpstr>
      <vt:lpstr>7_Office Theme</vt:lpstr>
      <vt:lpstr>8_Office Theme</vt:lpstr>
      <vt:lpstr>5_Office Theme</vt:lpstr>
      <vt:lpstr>2_Office Theme</vt:lpstr>
      <vt:lpstr>PowerPoint Presentation</vt:lpstr>
      <vt:lpstr>Tracing Structure through 21cm</vt:lpstr>
      <vt:lpstr>CHIME</vt:lpstr>
      <vt:lpstr>PowerPoint Presentation</vt:lpstr>
      <vt:lpstr>PowerPoint Presentation</vt:lpstr>
      <vt:lpstr>The CHIME Pathfinder</vt:lpstr>
      <vt:lpstr>Pathfinder Cylinders</vt:lpstr>
      <vt:lpstr>Calibration: Beam Holography</vt:lpstr>
      <vt:lpstr>PowerPoint Presentation</vt:lpstr>
      <vt:lpstr>Large-N Interferometry Monitoring with CHIME TV</vt:lpstr>
      <vt:lpstr>PowerPoint Presentation</vt:lpstr>
      <vt:lpstr>PowerPoint Presentation</vt:lpstr>
      <vt:lpstr>PowerPoint Presentation</vt:lpstr>
      <vt:lpstr>CHIME Site: DRAO</vt:lpstr>
      <vt:lpstr>CHIME Site: DRAO</vt:lpstr>
      <vt:lpstr>DRAO - Summer 2016</vt:lpstr>
      <vt:lpstr>PowerPoint Presentation</vt:lpstr>
      <vt:lpstr>PowerPoint Presentation</vt:lpstr>
      <vt:lpstr>System Overview</vt:lpstr>
      <vt:lpstr>PowerPoint Presentation</vt:lpstr>
      <vt:lpstr>System Overview</vt:lpstr>
      <vt:lpstr>Analog System Overview</vt:lpstr>
      <vt:lpstr>Analog System Overview</vt:lpstr>
      <vt:lpstr>Analog System Overview</vt:lpstr>
      <vt:lpstr>Analog System Overview</vt:lpstr>
      <vt:lpstr>Analog System Overview</vt:lpstr>
      <vt:lpstr>Analog System Overview</vt:lpstr>
      <vt:lpstr>System Overview</vt:lpstr>
      <vt:lpstr>System Overview</vt:lpstr>
      <vt:lpstr>Extra Capabilites</vt:lpstr>
      <vt:lpstr>CHIME/Pulsar Tied-array Beam Commissioning (b0329+54)</vt:lpstr>
      <vt:lpstr>Fast Radio Bursts!</vt:lpstr>
      <vt:lpstr>FRB Search</vt:lpstr>
      <vt:lpstr>CHIME/FRB</vt:lpstr>
      <vt:lpstr>Growing CHIME</vt:lpstr>
      <vt:lpstr>CHIME Status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Dark Energy BAO Surface Brightness Mapping</dc:title>
  <dc:creator>Ue-Li Pen</dc:creator>
  <cp:lastModifiedBy>Keith Vanderlinde</cp:lastModifiedBy>
  <cp:revision>826</cp:revision>
  <cp:lastPrinted>2013-02-21T14:36:58Z</cp:lastPrinted>
  <dcterms:created xsi:type="dcterms:W3CDTF">2007-11-13T03:02:16Z</dcterms:created>
  <dcterms:modified xsi:type="dcterms:W3CDTF">2016-12-07T18:32:35Z</dcterms:modified>
</cp:coreProperties>
</file>