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502967" r:id="rId1"/>
    <p:sldMasterId id="2147512403" r:id="rId2"/>
    <p:sldMasterId id="2147512428" r:id="rId3"/>
    <p:sldMasterId id="2147512453" r:id="rId4"/>
    <p:sldMasterId id="2147512465" r:id="rId5"/>
    <p:sldMasterId id="2147512477" r:id="rId6"/>
    <p:sldMasterId id="2147512489" r:id="rId7"/>
    <p:sldMasterId id="2147512501" r:id="rId8"/>
  </p:sldMasterIdLst>
  <p:notesMasterIdLst>
    <p:notesMasterId r:id="rId31"/>
  </p:notesMasterIdLst>
  <p:sldIdLst>
    <p:sldId id="1175" r:id="rId9"/>
    <p:sldId id="1173" r:id="rId10"/>
    <p:sldId id="1196" r:id="rId11"/>
    <p:sldId id="1169" r:id="rId12"/>
    <p:sldId id="1176" r:id="rId13"/>
    <p:sldId id="1177" r:id="rId14"/>
    <p:sldId id="1170" r:id="rId15"/>
    <p:sldId id="1179" r:id="rId16"/>
    <p:sldId id="1178" r:id="rId17"/>
    <p:sldId id="1180" r:id="rId18"/>
    <p:sldId id="1174" r:id="rId19"/>
    <p:sldId id="1181" r:id="rId20"/>
    <p:sldId id="1183" r:id="rId21"/>
    <p:sldId id="1185" r:id="rId22"/>
    <p:sldId id="1192" r:id="rId23"/>
    <p:sldId id="1189" r:id="rId24"/>
    <p:sldId id="1190" r:id="rId25"/>
    <p:sldId id="1188" r:id="rId26"/>
    <p:sldId id="1155" r:id="rId27"/>
    <p:sldId id="1193" r:id="rId28"/>
    <p:sldId id="1191" r:id="rId29"/>
    <p:sldId id="1195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9923" autoAdjust="0"/>
  </p:normalViewPr>
  <p:slideViewPr>
    <p:cSldViewPr snapToGrid="0">
      <p:cViewPr>
        <p:scale>
          <a:sx n="80" d="100"/>
          <a:sy n="80" d="100"/>
        </p:scale>
        <p:origin x="1800" y="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2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1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5F1B192-CA58-4652-8CB2-B3BB72F867D9}" type="datetimeFigureOut">
              <a:rPr lang="en-US"/>
              <a:pPr>
                <a:defRPr/>
              </a:pPr>
              <a:t>12/7/16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E70E244-CB44-4FEF-A8B9-BE7F1BC04E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16355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EA470-3F39-40CB-B2D1-23673C59F0E3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7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7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776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889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B26E6-AA8D-47E7-B760-B8D8785E61D3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8890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155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8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88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889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1ED17-8DE2-4651-93DD-E14B84D0FA48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8890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094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0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00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889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67E928-A48B-458E-A749-432005BF2504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8890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708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889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B26E6-AA8D-47E7-B760-B8D8785E61D3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8890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17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588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defTabSz="890588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defTabSz="890588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defTabSz="890588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defTabSz="890588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8905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A8C7F4-A593-4153-BFDF-604D58C4D743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defTabSz="89058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 marL="108441" indent="-108441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500" b="1" dirty="0">
                <a:cs typeface="Calibri"/>
              </a:rPr>
              <a:t>Radio Blackouts </a:t>
            </a:r>
          </a:p>
          <a:p>
            <a:pPr marL="367821" lvl="1" indent="-15387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u="sng" dirty="0">
                <a:cs typeface="Calibri"/>
              </a:rPr>
              <a:t>Solar Flares</a:t>
            </a:r>
            <a:r>
              <a:rPr lang="en-US" sz="1300" b="1" dirty="0">
                <a:cs typeface="Calibri"/>
              </a:rPr>
              <a:t> send out x-rays</a:t>
            </a:r>
          </a:p>
          <a:p>
            <a:pPr marL="367821" lvl="1" indent="-15387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cs typeface="Calibri"/>
              </a:rPr>
              <a:t>Arrive at Earth in 8 minutes</a:t>
            </a:r>
          </a:p>
          <a:p>
            <a:pPr marL="367821" lvl="1" indent="-15387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cs typeface="Calibri"/>
              </a:rPr>
              <a:t>Modify the ionosphere</a:t>
            </a:r>
          </a:p>
          <a:p>
            <a:pPr marL="367821" lvl="1" indent="-15387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cs typeface="Calibri"/>
              </a:rPr>
              <a:t>Disrupt HF radio communication</a:t>
            </a:r>
          </a:p>
          <a:p>
            <a:pPr marL="367821" lvl="1" indent="-15387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cs typeface="Calibri"/>
              </a:rPr>
              <a:t>Impacts:</a:t>
            </a:r>
          </a:p>
          <a:p>
            <a:pPr marL="634528" lvl="2" indent="-161196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cs typeface="Calibri"/>
              </a:rPr>
              <a:t>Airline communication</a:t>
            </a:r>
          </a:p>
          <a:p>
            <a:pPr marL="634528" lvl="2" indent="-161196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cs typeface="Calibri"/>
              </a:rPr>
              <a:t>HF radio operators</a:t>
            </a:r>
          </a:p>
          <a:p>
            <a:pPr marL="634528" lvl="2" indent="-161196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cs typeface="Calibri"/>
              </a:rPr>
              <a:t>DoD</a:t>
            </a:r>
            <a:r>
              <a:rPr lang="en-US" b="1" dirty="0">
                <a:cs typeface="Calibri"/>
              </a:rPr>
              <a:t> Communications</a:t>
            </a:r>
          </a:p>
          <a:p>
            <a:pPr marL="634528" lvl="2" indent="-161196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cs typeface="Calibri"/>
              </a:rPr>
              <a:t>Satellite Communications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  <a:p>
            <a:pPr marL="108441" indent="-108441" eaLnBrk="1" fontAlgn="auto" hangingPunct="1">
              <a:spcBef>
                <a:spcPct val="20000"/>
              </a:spcBef>
              <a:spcAft>
                <a:spcPts val="0"/>
              </a:spcAft>
              <a:buFontTx/>
              <a:buAutoNum type="arabicPeriod" startAt="2"/>
              <a:defRPr/>
            </a:pPr>
            <a:r>
              <a:rPr lang="en-US" sz="1500" b="1" dirty="0">
                <a:solidFill>
                  <a:srgbClr val="FFFFFF"/>
                </a:solidFill>
                <a:cs typeface="Calibri"/>
              </a:rPr>
              <a:t>Radiation Storms</a:t>
            </a:r>
          </a:p>
          <a:p>
            <a:pPr marL="317997" lvl="1" indent="-104045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–"/>
              <a:defRPr/>
            </a:pPr>
            <a:r>
              <a:rPr lang="en-US" sz="1300" b="1" u="sng" dirty="0">
                <a:solidFill>
                  <a:srgbClr val="FFFFFF"/>
                </a:solidFill>
                <a:cs typeface="Calibri"/>
              </a:rPr>
              <a:t>Solar Flares and Coronal Mass Ejections (CMEs)</a:t>
            </a:r>
            <a:r>
              <a:rPr lang="en-US" sz="1300" b="1" dirty="0">
                <a:solidFill>
                  <a:srgbClr val="FFFFFF"/>
                </a:solidFill>
                <a:cs typeface="Calibri"/>
              </a:rPr>
              <a:t> send out Energetic Particles </a:t>
            </a:r>
          </a:p>
          <a:p>
            <a:pPr marL="317997" lvl="1" indent="-104045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–"/>
              <a:defRPr/>
            </a:pPr>
            <a:r>
              <a:rPr lang="en-US" sz="1300" b="1" dirty="0">
                <a:solidFill>
                  <a:srgbClr val="FFFFFF"/>
                </a:solidFill>
                <a:cs typeface="Calibri"/>
              </a:rPr>
              <a:t>Arrive at Earth in 15 minutes to 24 hours </a:t>
            </a:r>
          </a:p>
          <a:p>
            <a:pPr marL="317997" lvl="1" indent="-104045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–"/>
              <a:defRPr/>
            </a:pPr>
            <a:r>
              <a:rPr lang="en-US" sz="1300" b="1" dirty="0">
                <a:solidFill>
                  <a:srgbClr val="FFFFFF"/>
                </a:solidFill>
                <a:cs typeface="Calibri"/>
              </a:rPr>
              <a:t>Modify the high latitude ionosphere</a:t>
            </a:r>
          </a:p>
          <a:p>
            <a:pPr marL="317997" lvl="1" indent="-104045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–"/>
              <a:defRPr/>
            </a:pPr>
            <a:r>
              <a:rPr lang="en-US" sz="1300" b="1" dirty="0">
                <a:solidFill>
                  <a:srgbClr val="FFFFFF"/>
                </a:solidFill>
                <a:cs typeface="Calibri"/>
              </a:rPr>
              <a:t>Disrupt HF radio communication</a:t>
            </a:r>
          </a:p>
          <a:p>
            <a:pPr marL="317997" lvl="1" indent="-104045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–"/>
              <a:defRPr/>
            </a:pPr>
            <a:r>
              <a:rPr lang="en-US" sz="1300" b="1" dirty="0">
                <a:solidFill>
                  <a:srgbClr val="FFFFFF"/>
                </a:solidFill>
                <a:cs typeface="Calibri"/>
              </a:rPr>
              <a:t>Impacts:</a:t>
            </a:r>
          </a:p>
          <a:p>
            <a:pPr marL="526087" lvl="2" indent="-102579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b="1" dirty="0">
                <a:solidFill>
                  <a:srgbClr val="FFFF00"/>
                </a:solidFill>
                <a:cs typeface="Calibri"/>
              </a:rPr>
              <a:t>Airline communication</a:t>
            </a:r>
          </a:p>
          <a:p>
            <a:pPr marL="526087" lvl="2" indent="-102579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b="1" dirty="0">
                <a:solidFill>
                  <a:srgbClr val="FFFF00"/>
                </a:solidFill>
                <a:cs typeface="Calibri"/>
              </a:rPr>
              <a:t>HF radio operators</a:t>
            </a:r>
          </a:p>
          <a:p>
            <a:pPr marL="526087" lvl="2" indent="-102579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b="1" dirty="0" err="1">
                <a:solidFill>
                  <a:srgbClr val="FFFF00"/>
                </a:solidFill>
                <a:cs typeface="Calibri"/>
              </a:rPr>
              <a:t>DoD</a:t>
            </a:r>
            <a:r>
              <a:rPr lang="en-US" b="1" dirty="0">
                <a:solidFill>
                  <a:srgbClr val="FFFF00"/>
                </a:solidFill>
                <a:cs typeface="Calibri"/>
              </a:rPr>
              <a:t> Communications</a:t>
            </a:r>
          </a:p>
          <a:p>
            <a:pPr marL="317997" lvl="1" indent="-104045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–"/>
              <a:defRPr/>
            </a:pPr>
            <a:r>
              <a:rPr lang="en-US" sz="1300" b="1" dirty="0">
                <a:solidFill>
                  <a:srgbClr val="FFFFFF"/>
                </a:solidFill>
                <a:cs typeface="Calibri"/>
              </a:rPr>
              <a:t>Ionizing radiation penetrates into the atmosphere</a:t>
            </a:r>
          </a:p>
          <a:p>
            <a:pPr marL="317997" lvl="1" indent="-104045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–"/>
              <a:defRPr/>
            </a:pPr>
            <a:r>
              <a:rPr lang="en-US" sz="1300" b="1" dirty="0">
                <a:solidFill>
                  <a:srgbClr val="FFFFFF"/>
                </a:solidFill>
                <a:cs typeface="Calibri"/>
              </a:rPr>
              <a:t>Impacts:</a:t>
            </a:r>
          </a:p>
          <a:p>
            <a:pPr marL="526087" lvl="2" indent="-102579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b="1" dirty="0">
                <a:solidFill>
                  <a:srgbClr val="FFFF00"/>
                </a:solidFill>
                <a:cs typeface="Calibri"/>
              </a:rPr>
              <a:t>Astronauts (radiation)</a:t>
            </a:r>
          </a:p>
          <a:p>
            <a:pPr marL="526087" lvl="2" indent="-102579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b="1" dirty="0">
                <a:solidFill>
                  <a:srgbClr val="FFFF00"/>
                </a:solidFill>
                <a:cs typeface="Calibri"/>
              </a:rPr>
              <a:t>Satellite failures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  <a:p>
            <a:pPr marL="108441" indent="-108441" eaLnBrk="1" fontAlgn="auto" hangingPunct="1">
              <a:spcBef>
                <a:spcPct val="20000"/>
              </a:spcBef>
              <a:spcAft>
                <a:spcPts val="0"/>
              </a:spcAft>
              <a:buFontTx/>
              <a:buAutoNum type="arabicPeriod" startAt="3"/>
              <a:tabLst>
                <a:tab pos="637459" algn="l"/>
              </a:tabLst>
              <a:defRPr/>
            </a:pPr>
            <a:r>
              <a:rPr lang="en-US" sz="1500" b="1" dirty="0">
                <a:solidFill>
                  <a:srgbClr val="FFFFFF"/>
                </a:solidFill>
                <a:latin typeface="Comic Sans MS" charset="0"/>
              </a:rPr>
              <a:t>Geomagnetic Storms</a:t>
            </a:r>
          </a:p>
          <a:p>
            <a:pPr marL="317997" lvl="1" indent="-104045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–"/>
              <a:tabLst>
                <a:tab pos="637459" algn="l"/>
              </a:tabLst>
              <a:defRPr/>
            </a:pPr>
            <a:r>
              <a:rPr lang="en-US" sz="1300" b="1" u="sng" dirty="0">
                <a:solidFill>
                  <a:srgbClr val="FFFFFF"/>
                </a:solidFill>
                <a:latin typeface="Comic Sans MS" charset="0"/>
              </a:rPr>
              <a:t>Coronal Mass Ejections (CMEs)</a:t>
            </a:r>
            <a:r>
              <a:rPr lang="en-US" sz="1300" b="1" dirty="0">
                <a:solidFill>
                  <a:srgbClr val="FFFFFF"/>
                </a:solidFill>
                <a:latin typeface="Comic Sans MS" charset="0"/>
              </a:rPr>
              <a:t> send out Magnetic Clouds</a:t>
            </a:r>
          </a:p>
          <a:p>
            <a:pPr marL="317997" lvl="1" indent="-104045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–"/>
              <a:tabLst>
                <a:tab pos="637459" algn="l"/>
              </a:tabLst>
              <a:defRPr/>
            </a:pPr>
            <a:r>
              <a:rPr lang="en-US" sz="1300" b="1" dirty="0">
                <a:solidFill>
                  <a:srgbClr val="FFFFFF"/>
                </a:solidFill>
                <a:latin typeface="Comic Sans MS" charset="0"/>
              </a:rPr>
              <a:t>Arrive at Earth in 1-4 days</a:t>
            </a:r>
          </a:p>
          <a:p>
            <a:pPr marL="317997" lvl="1" indent="-104045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–"/>
              <a:tabLst>
                <a:tab pos="637459" algn="l"/>
              </a:tabLst>
              <a:defRPr/>
            </a:pPr>
            <a:r>
              <a:rPr lang="en-US" sz="1300" b="1" dirty="0">
                <a:solidFill>
                  <a:srgbClr val="FFFFFF"/>
                </a:solidFill>
                <a:latin typeface="Comic Sans MS" charset="0"/>
              </a:rPr>
              <a:t>Accelerate particles within the magnetosphere and into the ionosphere</a:t>
            </a:r>
          </a:p>
          <a:p>
            <a:pPr marL="317997" lvl="1" indent="-104045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–"/>
              <a:tabLst>
                <a:tab pos="637459" algn="l"/>
              </a:tabLst>
              <a:defRPr/>
            </a:pPr>
            <a:r>
              <a:rPr lang="en-US" sz="1300" b="1" dirty="0">
                <a:solidFill>
                  <a:srgbClr val="FFFFFF"/>
                </a:solidFill>
                <a:latin typeface="Comic Sans MS" charset="0"/>
              </a:rPr>
              <a:t>Impacts:</a:t>
            </a:r>
          </a:p>
          <a:p>
            <a:pPr marL="526087" lvl="2" indent="-102579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tabLst>
                <a:tab pos="637459" algn="l"/>
              </a:tabLst>
              <a:defRPr/>
            </a:pPr>
            <a:r>
              <a:rPr lang="en-US" b="1" dirty="0">
                <a:solidFill>
                  <a:srgbClr val="FFFF00"/>
                </a:solidFill>
                <a:latin typeface="Comic Sans MS" charset="0"/>
              </a:rPr>
              <a:t>HF radio communication</a:t>
            </a:r>
          </a:p>
          <a:p>
            <a:pPr marL="526087" lvl="2" indent="-102579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tabLst>
                <a:tab pos="637459" algn="l"/>
              </a:tabLst>
              <a:defRPr/>
            </a:pPr>
            <a:r>
              <a:rPr lang="en-US" b="1" dirty="0">
                <a:solidFill>
                  <a:srgbClr val="FFFF00"/>
                </a:solidFill>
                <a:latin typeface="Comic Sans MS" charset="0"/>
              </a:rPr>
              <a:t>Radio Navigation (GPS)</a:t>
            </a:r>
          </a:p>
          <a:p>
            <a:pPr marL="526087" lvl="2" indent="-102579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tabLst>
                <a:tab pos="637459" algn="l"/>
              </a:tabLst>
              <a:defRPr/>
            </a:pPr>
            <a:r>
              <a:rPr lang="en-US" b="1" dirty="0">
                <a:solidFill>
                  <a:srgbClr val="FFFF00"/>
                </a:solidFill>
                <a:latin typeface="Comic Sans MS" charset="0"/>
              </a:rPr>
              <a:t>Electric Power Grids</a:t>
            </a:r>
          </a:p>
          <a:p>
            <a:pPr marL="526087" lvl="2" indent="-102579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tabLst>
                <a:tab pos="637459" algn="l"/>
              </a:tabLst>
              <a:defRPr/>
            </a:pPr>
            <a:r>
              <a:rPr lang="en-US" b="1" dirty="0">
                <a:solidFill>
                  <a:srgbClr val="FFFF00"/>
                </a:solidFill>
                <a:latin typeface="Comic Sans MS" charset="0"/>
              </a:rPr>
              <a:t>Increased Satellite Drag</a:t>
            </a:r>
          </a:p>
          <a:p>
            <a:pPr marL="526087" lvl="2" indent="-102579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tabLst>
                <a:tab pos="637459" algn="l"/>
              </a:tabLst>
              <a:defRPr/>
            </a:pPr>
            <a:r>
              <a:rPr lang="en-US" b="1" dirty="0">
                <a:solidFill>
                  <a:srgbClr val="FFFF00"/>
                </a:solidFill>
                <a:latin typeface="Comic Sans MS" charset="0"/>
              </a:rPr>
              <a:t>Aurora</a:t>
            </a:r>
            <a:endParaRPr lang="en-US" sz="900" b="1" dirty="0">
              <a:solidFill>
                <a:srgbClr val="FFFFFF"/>
              </a:solidFill>
              <a:latin typeface="Comic Sans MS" charset="0"/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3484998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6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18B37-186E-46D3-97B3-0360CBD7AA99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087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8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119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889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8EA2AF-FEDA-4409-A37A-E631791FF520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8890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635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fld id="{3E4B9F33-9AE1-4B24-823F-06E21CC1F432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19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9517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fld id="{3E4B9F33-9AE1-4B24-823F-06E21CC1F432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20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8250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fld id="{3E4B9F33-9AE1-4B24-823F-06E21CC1F432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418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defTabSz="963613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defTabSz="963613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defTabSz="963613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defTabSz="963613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9636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0C030-DAAE-4EF4-90A3-76623FF03BA4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defTabSz="9636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1136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fld id="{3E4B9F33-9AE1-4B24-823F-06E21CC1F432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22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768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2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72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defTabSz="963613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defTabSz="963613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defTabSz="963613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defTabSz="963613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fld id="{25D41ADA-5084-490A-8F72-8D0F63116FE2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/>
              <a:t>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8780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1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588"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1pPr>
            <a:lvl2pPr marL="742950" indent="-285750" defTabSz="890588"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2pPr>
            <a:lvl3pPr marL="1143000" indent="-228600" defTabSz="890588"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3pPr>
            <a:lvl4pPr marL="1600200" indent="-228600" defTabSz="890588"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4pPr>
            <a:lvl5pPr marL="2057400" indent="-228600" defTabSz="890588"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9pPr>
          </a:lstStyle>
          <a:p>
            <a:pPr marL="0" marR="0" lvl="0" indent="0" defTabSz="8905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177F2B-F27D-4E92-9F3A-2573ED3910CC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pPr marL="0" marR="0" lvl="0" indent="0" defTabSz="89058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105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3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889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C602F-0CCC-4AA0-AA43-C347E08E1762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8890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422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2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82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defTabSz="962025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defTabSz="962025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defTabSz="962025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defTabSz="962025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9620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C41FC5-AB62-48DD-9D4D-FB7C81FFA82B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6202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029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4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84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defTabSz="962025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defTabSz="962025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defTabSz="962025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defTabSz="962025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9620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C3E154-E9E3-4638-8E61-FA3B65543BD3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6202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295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6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86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defTabSz="962025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defTabSz="962025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defTabSz="962025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defTabSz="962025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9620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AE3B7-652E-4532-81FA-8CBAD2387766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6202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690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11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889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C8F5BE-FC1B-40CC-B8D8-BEFD37E6D162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8890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082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BE97C901-CBCD-41B0-A246-C4FC1E9E01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4722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CE1F0804-0F59-489C-A9DA-0B2B72B59C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039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BBA5512B-EA29-4120-9C50-5382EE4541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8103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4B0063-D7C6-4299-A463-46A02FFC2FDF}" type="datetimeFigureOut">
              <a:rPr lang="en-IE"/>
              <a:pPr>
                <a:defRPr/>
              </a:pPr>
              <a:t>07/12/2016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8DB3C4AB-8FE0-4CD2-A9AE-DDA211079993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668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8289068-9811-48C7-B780-42F9291757DD}" type="datetimeFigureOut">
              <a:rPr lang="en-IE"/>
              <a:pPr>
                <a:defRPr/>
              </a:pPr>
              <a:t>07/12/2016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BD9A2F6A-4FFC-4BA8-82CB-C5A1103031AC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7770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D8C3B6-44BC-4320-8B88-3A03B0FE7C19}" type="datetimeFigureOut">
              <a:rPr lang="en-IE"/>
              <a:pPr>
                <a:defRPr/>
              </a:pPr>
              <a:t>07/12/2016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4A1E9327-9F49-4CC4-9403-F63FFD488363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38173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8E0CF5-78E5-400A-82BA-D81E82CCB4BC}" type="datetimeFigureOut">
              <a:rPr lang="en-IE"/>
              <a:pPr>
                <a:defRPr/>
              </a:pPr>
              <a:t>07/12/2016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E9FD63E3-7D3A-4D8D-96AB-E8D90912B15E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03869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5C81FD-E463-468B-840A-1FF5144AB706}" type="datetimeFigureOut">
              <a:rPr lang="en-IE"/>
              <a:pPr>
                <a:defRPr/>
              </a:pPr>
              <a:t>07/12/2016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9A470B2A-B71F-4E33-A75C-52027550F80F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04241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502A2E-B0B4-48B7-BD85-EACDE9832BCF}" type="datetimeFigureOut">
              <a:rPr lang="en-IE"/>
              <a:pPr>
                <a:defRPr/>
              </a:pPr>
              <a:t>07/12/2016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B69A4EA9-A188-4F5F-8693-3AA10DB2B3CC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20488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BACC80-2420-4789-A3D2-E7C9C189CBCF}" type="datetimeFigureOut">
              <a:rPr lang="en-IE"/>
              <a:pPr>
                <a:defRPr/>
              </a:pPr>
              <a:t>07/12/2016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C82F2CBB-AAEC-4AD6-AC41-019D506FCE87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99179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90B30C-F4F4-4018-81F6-DE49B11EFDDB}" type="datetimeFigureOut">
              <a:rPr lang="en-IE"/>
              <a:pPr>
                <a:defRPr/>
              </a:pPr>
              <a:t>07/12/2016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2E467BA4-1F6B-4D55-9F0F-2767FD371628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78218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83576808-2CA0-46B3-834F-7D2EF38059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05457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CA8575-8429-4058-92FD-0B7107412DED}" type="datetimeFigureOut">
              <a:rPr lang="en-IE"/>
              <a:pPr>
                <a:defRPr/>
              </a:pPr>
              <a:t>07/12/2016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EAB969D8-ADDE-4B31-A39B-CA94B619D6CD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954367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661834-183E-412F-9D5A-73176F6D1731}" type="datetimeFigureOut">
              <a:rPr lang="en-IE"/>
              <a:pPr>
                <a:defRPr/>
              </a:pPr>
              <a:t>07/12/2016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E407D1EA-C761-491F-88E2-01C91BBE5196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35955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6527230-CC7A-4048-BB7A-9B03C86784B5}" type="datetimeFigureOut">
              <a:rPr lang="en-IE"/>
              <a:pPr>
                <a:defRPr/>
              </a:pPr>
              <a:t>07/12/2016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F43ECB73-87D0-442E-BA60-0C71E3F70EA8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4409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fld id="{9F6EE45F-2306-4EEF-8ED3-30632E6DD6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1978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fld id="{FFCAF3F5-6BD0-4274-B016-F5212FBE1E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8089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fld id="{73C6A8D3-BB0A-449C-9FFF-9ED499F6AC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651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fld id="{4B100829-E6C3-4802-9052-925EBB797C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5492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fld id="{3228A0AC-7FA4-4870-A68E-8AAC5D114A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2256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fld id="{810D3613-10A9-4535-AC72-34E927F1F1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586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fld id="{C04E0FF8-69C6-4B76-8EAC-75579648E8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3157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87D3E448-0A32-49DD-9361-BC60CF502F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173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fld id="{8BA7B461-9FAF-4DDC-AA15-6CB645D1C3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4515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fld id="{9433E7E3-1938-498A-AE9B-55F60F296C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38663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fld id="{2F0C49B9-081D-41D1-95FF-AB91953D0F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7948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fld id="{D1416DA9-24EE-4FE8-A757-E18C7E6BFF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64780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0BFAEC4C-EE13-46AD-B89F-12357D7CD4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3492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84CA9440-9734-4377-9CEA-F132B77EFF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1509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B5D9487D-0FEE-4E9B-ABD8-054B471068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9003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8C5E84E4-13FD-4068-8B36-B709A5AA6E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50280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D98B2D1C-87F8-4DD6-B756-1C39EF8088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56522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CACBB510-A3A8-4FDA-9552-78D0A213B6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1323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B7D836CB-2CCE-4FD4-B851-958D8D6D06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1365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B2E89D71-2796-4807-95A7-FEE6C83DB5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41288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43049CFA-EF20-4128-B1DE-D3906210F5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32322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668E3986-E168-4713-90A3-74CD22CD37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99167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0EC2E78F-0988-45CB-A55B-C6279A4600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79576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DE17BD62-27A4-440B-BBC8-8A50689445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57884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390E5AA4-C29C-476F-BB93-1BD591ADE1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586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91303951-DD86-47C5-97D2-6057EDAA1E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2870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034AA9C7-AE1F-4984-AF37-D5350286C6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9775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58F81540-BDC8-444D-A62B-9B1955EDF1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43164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A67AAE20-5963-41A0-9832-C524A0DBB7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5593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95E8F86B-AE99-4FE2-8E1B-657575E9A3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04049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1B0F3988-0199-43CC-AF80-1ACA44ABBD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75138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D3F7EF83-DB83-449F-9532-E6508A590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13220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38C6E5E1-6263-44F8-84EA-E5CBC50B95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02243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116B4E80-86A4-4984-8C36-5327AF01BF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54015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60479AA1-803F-4A52-871E-81352B2D8E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33814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1E3F02A0-0887-4147-B572-8A398BB9C8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2199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56CCF4AD-385B-4783-A11A-6A428810F2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92352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B6772AF1-3D00-4E24-965A-7E05799F86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16926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13A25ADD-B6D3-49AB-9FBB-24B721626C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1165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47B5891B-0213-4D6B-B2C2-310DD02678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0990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9A45EE1B-665E-4EA4-916C-2C27195C11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2265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E2002359-7FC0-49D8-9FA7-B05FC13D81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48817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BB6C3632-1DE2-4E18-BA4E-E46E21E75A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61061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FF28B963-0B02-4B6B-ABD0-1188689815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60589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902A8B02-E01A-43AA-94E9-759358B58D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70509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2397999D-0BD9-4329-914F-DEE1E973B2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9175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32D268BF-C08E-462A-930C-E82B688578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17224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D71911AF-23B4-4842-BE06-79B174C9FC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9087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C10C5B86-01CB-449B-AD19-B250D8B577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63435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F034D005-6BDD-41A9-A635-D0E93F073A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1373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3CE23362-81DE-4632-B825-AE019CC2BE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185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7024360A-B268-4DAD-977B-F6C0A3163A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80027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953AA12B-8FD6-4548-80CE-50C5B4DCDD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09004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BF5E01C8-FE51-4331-88BA-48AF8AE37D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5271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53BA6C47-E6CC-4D4B-B907-582FE2B9AF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57669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C190A3A1-05EE-451D-A973-E5E5C73957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9838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6697B763-1121-44A4-A301-5B971D9838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93347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86394952-C67D-41B5-A2FE-794D933B7A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00386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45BAAD2F-7EC4-44D1-9D81-9CC35BC5DB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19817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itchFamily="18" charset="0"/>
              </a:defRPr>
            </a:lvl1pPr>
          </a:lstStyle>
          <a:p>
            <a:pPr>
              <a:defRPr/>
            </a:pPr>
            <a:fld id="{68D2D6A0-EAE8-4C2A-8185-1F9776D43D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81126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86A8F841-1E55-4F47-9349-F8060EF105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56224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E757DBEB-1651-419A-9AD3-7AA21B3F2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5678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552813EC-E670-45FE-A5B8-237712A28A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6347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BFDEC049-D885-49E8-B2AB-E7F91C79F3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234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0024DAF3-0E3C-442C-B250-B9CD0120E7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01803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3DF3C45B-A21C-494E-883A-A47B1B1A64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99977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047FE70F-4DFB-4ADB-975A-74A1E98C3A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51593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8BF003E3-3C33-4A78-892D-FBC801EF31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55613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6B5B1D93-323A-4A2B-B5B1-AB7FD46A55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75445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87513CC8-6C9B-4E15-8D14-1E418E6996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00381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1C7DFDEB-9CC6-43C0-A2CF-8CD0539DD3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72997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BE57DD6C-D1D8-435E-B6B7-0E919120C8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6244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F5EEFE0A-1D16-423B-A6C5-1E79F9B58E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6922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5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prstClr val="white">
                    <a:shade val="50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prstClr val="white">
                    <a:shade val="50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  <a:latin typeface="Arial" panose="020B060402020202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988E8594-CB72-4EF4-B27A-D90154CA8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511937" r:id="rId1"/>
    <p:sldLayoutId id="2147511938" r:id="rId2"/>
    <p:sldLayoutId id="2147511939" r:id="rId3"/>
    <p:sldLayoutId id="2147511940" r:id="rId4"/>
    <p:sldLayoutId id="2147511941" r:id="rId5"/>
    <p:sldLayoutId id="2147511942" r:id="rId6"/>
    <p:sldLayoutId id="2147511943" r:id="rId7"/>
    <p:sldLayoutId id="2147511944" r:id="rId8"/>
    <p:sldLayoutId id="2147511945" r:id="rId9"/>
    <p:sldLayoutId id="2147511946" r:id="rId10"/>
    <p:sldLayoutId id="21475119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IE" altLang="en-US"/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IE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C5A95BC7-90ED-4C62-A152-6CFA8E189650}" type="datetimeFigureOut">
              <a:rPr lang="en-IE"/>
              <a:pPr>
                <a:defRPr/>
              </a:pPr>
              <a:t>07/12/2016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C166E767-9E44-4249-83C8-7B3127E3C440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6048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404" r:id="rId1"/>
    <p:sldLayoutId id="2147512405" r:id="rId2"/>
    <p:sldLayoutId id="2147512406" r:id="rId3"/>
    <p:sldLayoutId id="2147512407" r:id="rId4"/>
    <p:sldLayoutId id="2147512408" r:id="rId5"/>
    <p:sldLayoutId id="2147512409" r:id="rId6"/>
    <p:sldLayoutId id="2147512410" r:id="rId7"/>
    <p:sldLayoutId id="2147512411" r:id="rId8"/>
    <p:sldLayoutId id="2147512412" r:id="rId9"/>
    <p:sldLayoutId id="2147512413" r:id="rId10"/>
    <p:sldLayoutId id="21475124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75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prstClr val="white">
                    <a:shade val="50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prstClr val="white">
                    <a:shade val="50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90893361-D299-445E-9C9D-555E7A1C4B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47009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512429" r:id="rId1"/>
    <p:sldLayoutId id="2147512430" r:id="rId2"/>
    <p:sldLayoutId id="2147512431" r:id="rId3"/>
    <p:sldLayoutId id="2147512432" r:id="rId4"/>
    <p:sldLayoutId id="2147512433" r:id="rId5"/>
    <p:sldLayoutId id="2147512434" r:id="rId6"/>
    <p:sldLayoutId id="2147512435" r:id="rId7"/>
    <p:sldLayoutId id="2147512436" r:id="rId8"/>
    <p:sldLayoutId id="2147512437" r:id="rId9"/>
    <p:sldLayoutId id="2147512438" r:id="rId10"/>
    <p:sldLayoutId id="21475124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prstClr val="white">
                    <a:shade val="50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prstClr val="white">
                    <a:shade val="50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  <a:latin typeface="Arial" panose="020B060402020202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B0F81DB4-5455-4FC1-A711-5499181340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05664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512454" r:id="rId1"/>
    <p:sldLayoutId id="2147512455" r:id="rId2"/>
    <p:sldLayoutId id="2147512456" r:id="rId3"/>
    <p:sldLayoutId id="2147512457" r:id="rId4"/>
    <p:sldLayoutId id="2147512458" r:id="rId5"/>
    <p:sldLayoutId id="2147512459" r:id="rId6"/>
    <p:sldLayoutId id="2147512460" r:id="rId7"/>
    <p:sldLayoutId id="2147512461" r:id="rId8"/>
    <p:sldLayoutId id="2147512462" r:id="rId9"/>
    <p:sldLayoutId id="2147512463" r:id="rId10"/>
    <p:sldLayoutId id="21475124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ABEE"/>
            </a:gs>
            <a:gs pos="50000">
              <a:srgbClr val="BACBF2"/>
            </a:gs>
            <a:gs pos="100000">
              <a:srgbClr val="DEE5F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38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prstClr val="white">
                    <a:shade val="50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prstClr val="white">
                    <a:shade val="50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E1CDFCDC-B44E-4FCC-A99B-2C63C6E78F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63676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512466" r:id="rId1"/>
    <p:sldLayoutId id="2147512467" r:id="rId2"/>
    <p:sldLayoutId id="2147512468" r:id="rId3"/>
    <p:sldLayoutId id="2147512469" r:id="rId4"/>
    <p:sldLayoutId id="2147512470" r:id="rId5"/>
    <p:sldLayoutId id="2147512471" r:id="rId6"/>
    <p:sldLayoutId id="2147512472" r:id="rId7"/>
    <p:sldLayoutId id="2147512473" r:id="rId8"/>
    <p:sldLayoutId id="2147512474" r:id="rId9"/>
    <p:sldLayoutId id="2147512475" r:id="rId10"/>
    <p:sldLayoutId id="21475124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435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prstClr val="white">
                    <a:shade val="50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prstClr val="white">
                    <a:shade val="50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  <a:latin typeface="Arial" panose="020B060402020202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2F183285-4CFD-44F8-9A83-D06300D82F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94584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512478" r:id="rId1"/>
    <p:sldLayoutId id="2147512479" r:id="rId2"/>
    <p:sldLayoutId id="2147512480" r:id="rId3"/>
    <p:sldLayoutId id="2147512481" r:id="rId4"/>
    <p:sldLayoutId id="2147512482" r:id="rId5"/>
    <p:sldLayoutId id="2147512483" r:id="rId6"/>
    <p:sldLayoutId id="2147512484" r:id="rId7"/>
    <p:sldLayoutId id="2147512485" r:id="rId8"/>
    <p:sldLayoutId id="2147512486" r:id="rId9"/>
    <p:sldLayoutId id="2147512487" r:id="rId10"/>
    <p:sldLayoutId id="21475124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65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prstClr val="white">
                    <a:shade val="50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prstClr val="white">
                    <a:shade val="50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DE16AF02-0CEB-41A0-9A32-5920CF4430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57366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512490" r:id="rId1"/>
    <p:sldLayoutId id="2147512491" r:id="rId2"/>
    <p:sldLayoutId id="2147512492" r:id="rId3"/>
    <p:sldLayoutId id="2147512493" r:id="rId4"/>
    <p:sldLayoutId id="2147512494" r:id="rId5"/>
    <p:sldLayoutId id="2147512495" r:id="rId6"/>
    <p:sldLayoutId id="2147512496" r:id="rId7"/>
    <p:sldLayoutId id="2147512497" r:id="rId8"/>
    <p:sldLayoutId id="2147512498" r:id="rId9"/>
    <p:sldLayoutId id="2147512499" r:id="rId10"/>
    <p:sldLayoutId id="21475125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8675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prstClr val="white">
                    <a:shade val="50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prstClr val="white">
                    <a:shade val="50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  <a:latin typeface="Arial" panose="020B060402020202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702ECC4E-DC5D-4E3E-893B-CF2FD10B36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17763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512502" r:id="rId1"/>
    <p:sldLayoutId id="2147512503" r:id="rId2"/>
    <p:sldLayoutId id="2147512504" r:id="rId3"/>
    <p:sldLayoutId id="2147512505" r:id="rId4"/>
    <p:sldLayoutId id="2147512506" r:id="rId5"/>
    <p:sldLayoutId id="2147512507" r:id="rId6"/>
    <p:sldLayoutId id="2147512508" r:id="rId7"/>
    <p:sldLayoutId id="2147512509" r:id="rId8"/>
    <p:sldLayoutId id="2147512510" r:id="rId9"/>
    <p:sldLayoutId id="2147512511" r:id="rId10"/>
    <p:sldLayoutId id="21475125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36.jpeg"/><Relationship Id="rId5" Type="http://schemas.openxmlformats.org/officeDocument/2006/relationships/image" Target="../media/image37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6" name="Picture 1" descr="LWAnight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812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0" y="-41275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46694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644" y="6022975"/>
            <a:ext cx="6731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6950" name="Picture 8" descr="http://upload.wikimedia.org/wikipedia/commons/8/87/NSF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675" y="6040438"/>
            <a:ext cx="67468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6951" name="Picture 2" descr="http://www.tauceti.caltech.edu/sbourke/lwa-ovro-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69"/>
          <a:stretch>
            <a:fillRect/>
          </a:stretch>
        </p:blipFill>
        <p:spPr bwMode="auto">
          <a:xfrm>
            <a:off x="6472719" y="6164263"/>
            <a:ext cx="13811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6952" name="Picture 4" descr="https://www.cfa.harvard.edu/%7Elincoln/LEDA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995" y="6076950"/>
            <a:ext cx="5365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6953" name="Picture 6" descr="http://robotics.caltech.edu/%7Epablo/axel/images/jpl_logo_black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854" y="6143625"/>
            <a:ext cx="12287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6954" name="Picture 17" descr="http://rescorp.org/img/rescorp_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43" y="6111875"/>
            <a:ext cx="176053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6955" name="Picture 12" descr="http://www.njit.edu/corporate/uicomponents/images/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031" y="6178550"/>
            <a:ext cx="16637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138940" y="1184058"/>
            <a:ext cx="7136937" cy="294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99" tIns="45448" rIns="87399" bIns="45448">
            <a:spAutoFit/>
          </a:bodyPr>
          <a:lstStyle/>
          <a:p>
            <a:pPr marL="0" marR="0" lvl="0" indent="0" algn="ctr" defTabSz="8890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100000"/>
              <a:buFontTx/>
              <a:buNone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0F6F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The Owens Valley LWA:</a:t>
            </a:r>
          </a:p>
          <a:p>
            <a:pPr marL="0" marR="0" lvl="0" indent="0" algn="ctr" defTabSz="8890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100000"/>
              <a:buFontTx/>
              <a:buNone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0F6F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Status &amp; Future Plans</a:t>
            </a:r>
          </a:p>
          <a:p>
            <a:pPr marL="0" marR="0" lvl="0" indent="0" algn="ctr" defTabSz="8890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100000"/>
              <a:buFontTx/>
              <a:buNone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0F6FC6">
                    <a:satMod val="175000"/>
                    <a:alpha val="40000"/>
                  </a:srgbClr>
                </a:glow>
              </a:effectLst>
              <a:uLnTx/>
              <a:uFillTx/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 marL="0" marR="0" lvl="0" indent="0" algn="ctr" defTabSz="8890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100000"/>
              <a:buFontTx/>
              <a:buNone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0F6F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Gregg Hallinan: Caltech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E-mail: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</a:rPr>
              <a:t>gh@astro.caltech.edu</a:t>
            </a:r>
          </a:p>
          <a:p>
            <a:pPr marL="0" marR="0" lvl="0" indent="0" algn="ctr" defTabSz="8890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100000"/>
              <a:buFontTx/>
              <a:buNone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/>
            </a:pP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0F6FC6">
                    <a:satMod val="175000"/>
                    <a:alpha val="40000"/>
                  </a:srgbClr>
                </a:glow>
              </a:effectLst>
              <a:uLnTx/>
              <a:uFillTx/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 marL="0" marR="0" lvl="0" indent="0" algn="ctr" defTabSz="8890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100000"/>
              <a:buFontTx/>
              <a:buNone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0F6FC6">
                    <a:satMod val="175000"/>
                    <a:alpha val="40000"/>
                  </a:srgbClr>
                </a:glow>
              </a:effectLst>
              <a:uLnTx/>
              <a:uFillTx/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47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149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 </a:t>
            </a:r>
          </a:p>
        </p:txBody>
      </p:sp>
      <p:sp>
        <p:nvSpPr>
          <p:cNvPr id="585731" name="Title 9"/>
          <p:cNvSpPr txBox="1">
            <a:spLocks/>
          </p:cNvSpPr>
          <p:nvPr/>
        </p:nvSpPr>
        <p:spPr bwMode="auto">
          <a:xfrm>
            <a:off x="1001713" y="228600"/>
            <a:ext cx="724217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300" b="1" i="0" u="none" strike="noStrike" kern="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Longer baselines – 2015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495800" y="3352800"/>
            <a:ext cx="381000" cy="1311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953000" y="3352800"/>
            <a:ext cx="1600200" cy="1311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573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971550"/>
            <a:ext cx="3540125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573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3852863"/>
            <a:ext cx="3794125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573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3830638"/>
            <a:ext cx="3362325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5737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971550"/>
            <a:ext cx="35242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888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7" name="Title 9"/>
          <p:cNvSpPr txBox="1">
            <a:spLocks/>
          </p:cNvSpPr>
          <p:nvPr/>
        </p:nvSpPr>
        <p:spPr bwMode="auto">
          <a:xfrm>
            <a:off x="814821" y="147699"/>
            <a:ext cx="724217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altLang="en-US" sz="2800" b="1" kern="0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Phase 3 - NSF ATI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59106" y="716194"/>
            <a:ext cx="7245350" cy="175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99" tIns="45448" rIns="87399" bIns="45448">
            <a:spAutoFit/>
          </a:bodyPr>
          <a:lstStyle>
            <a:lvl1pPr marL="285750" indent="-285750" defTabSz="8890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890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890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890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890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89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89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89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89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 eaLnBrk="1" hangingPunct="1">
              <a:lnSpc>
                <a:spcPct val="150000"/>
              </a:lnSpc>
              <a:spcBef>
                <a:spcPct val="0"/>
              </a:spcBef>
              <a:buClr>
                <a:srgbClr val="800000"/>
              </a:buClr>
              <a:buNone/>
            </a:pPr>
            <a:r>
              <a:rPr lang="en-IE" altLang="en-US" sz="1800" b="1" dirty="0" err="1">
                <a:solidFill>
                  <a:srgbClr val="002060"/>
                </a:solidFill>
                <a:ea typeface="MS PGothic" panose="020B0600070205080204" pitchFamily="34" charset="-128"/>
              </a:rPr>
              <a:t>i</a:t>
            </a:r>
            <a:r>
              <a:rPr lang="en-IE" altLang="en-US" sz="1800" b="1" dirty="0">
                <a:solidFill>
                  <a:srgbClr val="002060"/>
                </a:solidFill>
                <a:ea typeface="MS PGothic" panose="020B0600070205080204" pitchFamily="34" charset="-128"/>
              </a:rPr>
              <a:t>) Complete remaining 64 antennas on long baselines</a:t>
            </a:r>
          </a:p>
          <a:p>
            <a:pPr marL="0" indent="0" algn="ctr" eaLnBrk="1" hangingPunct="1">
              <a:lnSpc>
                <a:spcPct val="150000"/>
              </a:lnSpc>
              <a:spcBef>
                <a:spcPct val="0"/>
              </a:spcBef>
              <a:buClr>
                <a:srgbClr val="800000"/>
              </a:buClr>
              <a:buNone/>
            </a:pPr>
            <a:r>
              <a:rPr lang="en-IE" altLang="en-US" sz="1800" b="1" dirty="0">
                <a:solidFill>
                  <a:srgbClr val="002060"/>
                </a:solidFill>
                <a:ea typeface="MS PGothic" panose="020B0600070205080204" pitchFamily="34" charset="-128"/>
              </a:rPr>
              <a:t>ii) Install new correlator with double the existing capacity</a:t>
            </a:r>
          </a:p>
          <a:p>
            <a:pPr marL="0" indent="0" algn="ctr" eaLnBrk="1" hangingPunct="1">
              <a:lnSpc>
                <a:spcPct val="150000"/>
              </a:lnSpc>
              <a:spcBef>
                <a:spcPct val="0"/>
              </a:spcBef>
              <a:buClr>
                <a:srgbClr val="800000"/>
              </a:buClr>
              <a:buNone/>
            </a:pPr>
            <a:r>
              <a:rPr lang="en-IE" altLang="en-US" sz="1800" b="1" dirty="0">
                <a:solidFill>
                  <a:srgbClr val="002060"/>
                </a:solidFill>
                <a:ea typeface="MS PGothic" panose="020B0600070205080204" pitchFamily="34" charset="-128"/>
              </a:rPr>
              <a:t>iii) Install a 1.35 PB system to allow 3000 hour integrations</a:t>
            </a:r>
          </a:p>
          <a:p>
            <a:pPr marL="0" indent="0" algn="ctr" eaLnBrk="1" hangingPunct="1">
              <a:lnSpc>
                <a:spcPct val="150000"/>
              </a:lnSpc>
              <a:spcBef>
                <a:spcPct val="0"/>
              </a:spcBef>
              <a:buClr>
                <a:srgbClr val="800000"/>
              </a:buClr>
              <a:buNone/>
            </a:pPr>
            <a:r>
              <a:rPr lang="en-IE" altLang="en-US" sz="1800" b="1" dirty="0">
                <a:solidFill>
                  <a:srgbClr val="002060"/>
                </a:solidFill>
                <a:ea typeface="MS PGothic" panose="020B0600070205080204" pitchFamily="34" charset="-128"/>
              </a:rPr>
              <a:t>iv) Replace all receiver boards with next-gen models</a:t>
            </a:r>
          </a:p>
        </p:txBody>
      </p:sp>
      <p:pic>
        <p:nvPicPr>
          <p:cNvPr id="7" name="Picture 5" descr="DJI003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76" y="2520144"/>
            <a:ext cx="7335672" cy="412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8877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5694" t="5694" r="6455" b="6250"/>
          <a:stretch/>
        </p:blipFill>
        <p:spPr>
          <a:xfrm>
            <a:off x="1331432" y="76197"/>
            <a:ext cx="6387922" cy="64028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91988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778" name="Picture 5" descr="DJI003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5613" y="796595"/>
            <a:ext cx="43744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First 100 hour survey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completed in March/April 2016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b="1" kern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b="1" kern="0" dirty="0">
                <a:solidFill>
                  <a:schemeClr val="bg1"/>
                </a:solidFill>
                <a:latin typeface="Calibri" panose="020F0502020204030204" pitchFamily="34" charset="0"/>
              </a:rPr>
              <a:t>Continuous (buffered) observing underway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b="1" kern="0" dirty="0">
                <a:solidFill>
                  <a:schemeClr val="bg1"/>
                </a:solidFill>
                <a:latin typeface="Calibri" panose="020F0502020204030204" pitchFamily="34" charset="0"/>
              </a:rPr>
              <a:t>Advanced LIGO-VIRGO O2 run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b="1" kern="0" dirty="0">
                <a:solidFill>
                  <a:schemeClr val="bg1"/>
                </a:solidFill>
                <a:latin typeface="Calibri" panose="020F0502020204030204" pitchFamily="34" charset="0"/>
              </a:rPr>
              <a:t>      GCN triggers for GRBs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630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Title 9"/>
          <p:cNvSpPr txBox="1">
            <a:spLocks/>
          </p:cNvSpPr>
          <p:nvPr/>
        </p:nvSpPr>
        <p:spPr bwMode="auto">
          <a:xfrm>
            <a:off x="979488" y="77788"/>
            <a:ext cx="724217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33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Science with All-sky FoV</a:t>
            </a:r>
            <a:endParaRPr kumimoji="0" lang="en-US" altLang="en-US" sz="3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641850" y="1179513"/>
            <a:ext cx="0" cy="48482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55650" y="3436938"/>
            <a:ext cx="74104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8900" y="1768475"/>
            <a:ext cx="44338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ibri"/>
                <a:ea typeface="ＭＳ Ｐゴシック" charset="0"/>
              </a:rPr>
              <a:t>Transients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ibri"/>
                <a:ea typeface="ＭＳ Ｐゴシック" charset="0"/>
              </a:rPr>
              <a:t>(Stellar CMES and Extrasolar Planets)</a:t>
            </a:r>
            <a:endParaRPr kumimoji="0" lang="en-IE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ibri"/>
              <a:ea typeface="ＭＳ Ｐゴシック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699000" y="2039938"/>
            <a:ext cx="3822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ibri"/>
                <a:ea typeface="ＭＳ Ｐゴシック" charset="0"/>
              </a:rPr>
              <a:t>Cosmic Dawn</a:t>
            </a:r>
            <a:endParaRPr kumimoji="0" lang="en-IE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ibri"/>
              <a:ea typeface="ＭＳ Ｐゴシック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49250" y="4130675"/>
            <a:ext cx="419893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ibri"/>
                <a:ea typeface="ＭＳ Ｐゴシック" charset="0"/>
              </a:rPr>
              <a:t>Monitoring of the Sun and Jovian System</a:t>
            </a:r>
            <a:endParaRPr kumimoji="0" lang="en-IE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ibri"/>
              <a:ea typeface="ＭＳ Ｐゴシック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62488" y="4033838"/>
            <a:ext cx="38227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ibri"/>
                <a:ea typeface="ＭＳ Ｐゴシック" charset="0"/>
              </a:rPr>
              <a:t>Ionospheric Monitoring</a:t>
            </a:r>
            <a:endParaRPr kumimoji="0" lang="en-IE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ibri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289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839676" y="6359158"/>
            <a:ext cx="2940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altLang="en-US" b="1" dirty="0">
                <a:solidFill>
                  <a:srgbClr val="C00000"/>
                </a:solidFill>
                <a:latin typeface="Calibri" panose="020F0502020204030204" pitchFamily="34" charset="0"/>
              </a:rPr>
              <a:t>Michael Eastwood talk today</a:t>
            </a:r>
            <a:endParaRPr lang="en-IE" altLang="en-US" dirty="0">
              <a:solidFill>
                <a:srgbClr val="C00000"/>
              </a:solidFill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03915" y="468245"/>
            <a:ext cx="7245350" cy="137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99" tIns="45448" rIns="87399" bIns="45448">
            <a:spAutoFit/>
          </a:bodyPr>
          <a:lstStyle>
            <a:lvl1pPr marL="285750" indent="-285750" defTabSz="8890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890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890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890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890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89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89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89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89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 eaLnBrk="1" hangingPunct="1">
              <a:lnSpc>
                <a:spcPct val="93000"/>
              </a:lnSpc>
              <a:spcBef>
                <a:spcPct val="0"/>
              </a:spcBef>
              <a:buClr>
                <a:srgbClr val="800000"/>
              </a:buClr>
              <a:buNone/>
            </a:pPr>
            <a:r>
              <a:rPr lang="en-IE" altLang="en-US" sz="1800" b="1" dirty="0" err="1">
                <a:solidFill>
                  <a:srgbClr val="002060"/>
                </a:solidFill>
                <a:ea typeface="MS PGothic" panose="020B0600070205080204" pitchFamily="34" charset="-128"/>
              </a:rPr>
              <a:t>i</a:t>
            </a:r>
            <a:r>
              <a:rPr lang="en-IE" altLang="en-US" sz="1800" b="1" dirty="0">
                <a:solidFill>
                  <a:srgbClr val="002060"/>
                </a:solidFill>
                <a:ea typeface="MS PGothic" panose="020B0600070205080204" pitchFamily="34" charset="-128"/>
              </a:rPr>
              <a:t>) Foreground maps</a:t>
            </a:r>
          </a:p>
          <a:p>
            <a:pPr marL="0" indent="0" algn="ctr" eaLnBrk="1" hangingPunct="1">
              <a:lnSpc>
                <a:spcPct val="93000"/>
              </a:lnSpc>
              <a:spcBef>
                <a:spcPct val="0"/>
              </a:spcBef>
              <a:buClr>
                <a:srgbClr val="800000"/>
              </a:buClr>
              <a:buNone/>
            </a:pPr>
            <a:endParaRPr lang="en-IE" altLang="en-US" sz="1800" b="1" dirty="0">
              <a:solidFill>
                <a:srgbClr val="002060"/>
              </a:solidFill>
              <a:ea typeface="MS PGothic" panose="020B0600070205080204" pitchFamily="34" charset="-128"/>
            </a:endParaRPr>
          </a:p>
          <a:p>
            <a:pPr marL="0" indent="0" algn="ctr" eaLnBrk="1" hangingPunct="1">
              <a:lnSpc>
                <a:spcPct val="93000"/>
              </a:lnSpc>
              <a:spcBef>
                <a:spcPct val="0"/>
              </a:spcBef>
              <a:buClr>
                <a:srgbClr val="800000"/>
              </a:buClr>
              <a:buNone/>
            </a:pPr>
            <a:r>
              <a:rPr lang="en-IE" altLang="en-US" sz="1800" b="1" dirty="0">
                <a:solidFill>
                  <a:srgbClr val="002060"/>
                </a:solidFill>
                <a:ea typeface="MS PGothic" panose="020B0600070205080204" pitchFamily="34" charset="-128"/>
              </a:rPr>
              <a:t>ii) Foreground separation</a:t>
            </a:r>
          </a:p>
          <a:p>
            <a:pPr marL="0" indent="0" algn="ctr" eaLnBrk="1" hangingPunct="1">
              <a:lnSpc>
                <a:spcPct val="93000"/>
              </a:lnSpc>
              <a:spcBef>
                <a:spcPct val="0"/>
              </a:spcBef>
              <a:buClr>
                <a:srgbClr val="800000"/>
              </a:buClr>
              <a:buNone/>
            </a:pPr>
            <a:endParaRPr lang="en-IE" altLang="en-US" sz="1800" b="1" dirty="0">
              <a:solidFill>
                <a:srgbClr val="002060"/>
              </a:solidFill>
              <a:ea typeface="MS PGothic" panose="020B0600070205080204" pitchFamily="34" charset="-128"/>
            </a:endParaRPr>
          </a:p>
          <a:p>
            <a:pPr marL="0" indent="0" algn="ctr" eaLnBrk="1" hangingPunct="1">
              <a:lnSpc>
                <a:spcPct val="93000"/>
              </a:lnSpc>
              <a:spcBef>
                <a:spcPct val="0"/>
              </a:spcBef>
              <a:buClr>
                <a:srgbClr val="800000"/>
              </a:buClr>
              <a:buNone/>
            </a:pPr>
            <a:r>
              <a:rPr lang="en-IE" altLang="en-US" sz="1800" b="1" dirty="0">
                <a:solidFill>
                  <a:srgbClr val="002060"/>
                </a:solidFill>
                <a:ea typeface="MS PGothic" panose="020B0600070205080204" pitchFamily="34" charset="-128"/>
              </a:rPr>
              <a:t>iii) Power spectrum Estimation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8202"/>
            <a:ext cx="9144000" cy="4516836"/>
          </a:xfrm>
          <a:prstGeom prst="rect">
            <a:avLst/>
          </a:prstGeom>
        </p:spPr>
      </p:pic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447926" y="-161362"/>
            <a:ext cx="8229600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E" sz="2800" dirty="0">
                <a:solidFill>
                  <a:srgbClr val="C00000"/>
                </a:solidFill>
                <a:effectLst/>
                <a:latin typeface="Calibri" pitchFamily="34" charset="0"/>
                <a:ea typeface="+mj-ea"/>
                <a:cs typeface="Calibri" pitchFamily="34" charset="0"/>
              </a:rPr>
              <a:t>21-cm science: Cosmic Dawn (z ~15-20)</a:t>
            </a:r>
            <a:endParaRPr lang="en-US" sz="2800" dirty="0">
              <a:solidFill>
                <a:srgbClr val="C00000"/>
              </a:solidFill>
              <a:effectLst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687" y="6390948"/>
            <a:ext cx="5442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altLang="en-US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</a:rPr>
              <a:t>Makes use of m-mode analysis – Shaw et al. 2014, 2015</a:t>
            </a:r>
            <a:endParaRPr lang="en-IE" altLang="en-US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053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extBox 4"/>
          <p:cNvSpPr txBox="1">
            <a:spLocks noChangeArrowheads="1"/>
          </p:cNvSpPr>
          <p:nvPr/>
        </p:nvSpPr>
        <p:spPr bwMode="auto">
          <a:xfrm>
            <a:off x="185738" y="76200"/>
            <a:ext cx="8693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lvl="0" algn="ctr" defTabSz="457200" eaLnBrk="1" fontAlgn="auto" hangingPunct="1">
              <a:spcAft>
                <a:spcPts val="0"/>
              </a:spcAft>
              <a:defRPr/>
            </a:pPr>
            <a:r>
              <a:rPr lang="en-IE" altLang="en-US" sz="2800" b="1" kern="0" dirty="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Extrasolar Space Weather</a:t>
            </a:r>
            <a:endParaRPr lang="en-US" altLang="en-US" sz="2800" b="1" kern="0" dirty="0">
              <a:solidFill>
                <a:srgbClr val="FFFFFF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850" y="5810250"/>
            <a:ext cx="86931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</a:rPr>
              <a:t>Is magnetic activity important for defining habitability?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</a:rPr>
              <a:t>Can we directly detect CMEs, planetary aurorae?</a:t>
            </a:r>
          </a:p>
          <a:p>
            <a:pPr marL="457200" marR="0" lvl="0" indent="-4572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</a:endParaRPr>
          </a:p>
        </p:txBody>
      </p:sp>
      <p:pic>
        <p:nvPicPr>
          <p:cNvPr id="19046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0975"/>
            <a:ext cx="9144000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04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6" name="Picture 2" descr="Research Corporation For Science &#10;Advanc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647" y="6023224"/>
            <a:ext cx="2407024" cy="75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988" y="1300168"/>
            <a:ext cx="4235450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3" name="Rectangle 8"/>
          <p:cNvSpPr>
            <a:spLocks noChangeArrowheads="1"/>
          </p:cNvSpPr>
          <p:nvPr/>
        </p:nvSpPr>
        <p:spPr bwMode="auto">
          <a:xfrm>
            <a:off x="0" y="5004080"/>
            <a:ext cx="885666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2000" b="1" i="0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Both telescopes will monitor 4000 stars out to 25 pc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altLang="en-US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2000" b="1" i="0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Stokes V imaging essential!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2000" b="1" i="0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886200" y="4252740"/>
            <a:ext cx="5078413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Evryscope</a:t>
            </a:r>
            <a:r>
              <a:rPr kumimoji="0" lang="en-IE" sz="1800" b="1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: Nicholas Law et al.</a:t>
            </a:r>
          </a:p>
        </p:txBody>
      </p:sp>
      <p:sp>
        <p:nvSpPr>
          <p:cNvPr id="7" name="Rectangle 6"/>
          <p:cNvSpPr/>
          <p:nvPr/>
        </p:nvSpPr>
        <p:spPr>
          <a:xfrm>
            <a:off x="-438150" y="4441825"/>
            <a:ext cx="5078413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 pitchFamily="34" charset="0"/>
                <a:cs typeface="+mn-cs"/>
              </a:rPr>
              <a:t>OVRO-LWA: 352 antennas </a:t>
            </a:r>
          </a:p>
        </p:txBody>
      </p:sp>
      <p:sp>
        <p:nvSpPr>
          <p:cNvPr id="225287" name="Title 9"/>
          <p:cNvSpPr txBox="1">
            <a:spLocks/>
          </p:cNvSpPr>
          <p:nvPr/>
        </p:nvSpPr>
        <p:spPr bwMode="auto">
          <a:xfrm>
            <a:off x="1019175" y="136525"/>
            <a:ext cx="724217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Extrasolar Space Weather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32879" y="6213750"/>
            <a:ext cx="4241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alt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Marin Anderson’s talk on Friday</a:t>
            </a:r>
            <a:endParaRPr lang="en-IE" altLang="en-US" sz="2400" dirty="0">
              <a:solidFill>
                <a:srgbClr val="FF0000"/>
              </a:solidFill>
            </a:endParaRPr>
          </a:p>
        </p:txBody>
      </p:sp>
      <p:pic>
        <p:nvPicPr>
          <p:cNvPr id="13" name="Picture 8" descr="http://upload.wikimedia.org/wikipedia/commons/8/87/NSF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5926138"/>
            <a:ext cx="8477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/>
          </a:blip>
          <a:srcRect l="5694" t="5694" r="6455" b="6250"/>
          <a:stretch/>
        </p:blipFill>
        <p:spPr>
          <a:xfrm>
            <a:off x="312329" y="813449"/>
            <a:ext cx="3577453" cy="358579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6020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2950" y="-3770313"/>
            <a:ext cx="13900150" cy="1390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7" name="Title 9"/>
          <p:cNvSpPr txBox="1">
            <a:spLocks/>
          </p:cNvSpPr>
          <p:nvPr/>
        </p:nvSpPr>
        <p:spPr bwMode="auto">
          <a:xfrm>
            <a:off x="979488" y="77788"/>
            <a:ext cx="724217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33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Solar Coronal Mass Ejection</a:t>
            </a:r>
            <a:endParaRPr kumimoji="0" lang="en-US" altLang="en-US" sz="3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1618" y="6354500"/>
            <a:ext cx="3326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altLang="en-US" sz="2000" b="1" dirty="0">
                <a:latin typeface="Calibri" panose="020F0502020204030204" pitchFamily="34" charset="0"/>
              </a:rPr>
              <a:t>Sherry Chhabra talk on Friday</a:t>
            </a:r>
            <a:endParaRPr lang="en-IE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41611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095" y="4241645"/>
            <a:ext cx="5425234" cy="2616355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43541" y="628198"/>
            <a:ext cx="7245350" cy="60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99" tIns="45448" rIns="87399" bIns="45448">
            <a:spAutoFit/>
          </a:bodyPr>
          <a:lstStyle>
            <a:lvl1pPr marL="285750" indent="-285750" defTabSz="8890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890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890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890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890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89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89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89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89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lnSpc>
                <a:spcPct val="93000"/>
              </a:lnSpc>
              <a:spcBef>
                <a:spcPct val="0"/>
              </a:spcBef>
              <a:buClr>
                <a:srgbClr val="800000"/>
              </a:buClr>
              <a:buNone/>
            </a:pPr>
            <a:r>
              <a:rPr lang="en-IE" altLang="en-US" sz="1800" b="1" dirty="0">
                <a:solidFill>
                  <a:srgbClr val="002060"/>
                </a:solidFill>
                <a:ea typeface="MS PGothic" panose="020B0600070205080204" pitchFamily="34" charset="-128"/>
              </a:rPr>
              <a:t>Initially funded though a President &amp; Director’s Fund Award </a:t>
            </a:r>
          </a:p>
          <a:p>
            <a:pPr marL="0" indent="0" eaLnBrk="1" hangingPunct="1">
              <a:lnSpc>
                <a:spcPct val="93000"/>
              </a:lnSpc>
              <a:spcBef>
                <a:spcPct val="0"/>
              </a:spcBef>
              <a:buClr>
                <a:srgbClr val="800000"/>
              </a:buClr>
              <a:buNone/>
            </a:pPr>
            <a:r>
              <a:rPr lang="en-IE" altLang="en-US" sz="1800" b="1" dirty="0">
                <a:solidFill>
                  <a:srgbClr val="002060"/>
                </a:solidFill>
                <a:ea typeface="MS PGothic" panose="020B0600070205080204" pitchFamily="34" charset="-128"/>
              </a:rPr>
              <a:t>	PI: Andrew Romero Wolf &amp; Dave Stevenson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329" y="1259155"/>
            <a:ext cx="5274835" cy="3066594"/>
          </a:xfrm>
          <a:prstGeom prst="rect">
            <a:avLst/>
          </a:prstGeom>
        </p:spPr>
      </p:pic>
      <p:sp>
        <p:nvSpPr>
          <p:cNvPr id="6" name="Title 9"/>
          <p:cNvSpPr txBox="1">
            <a:spLocks/>
          </p:cNvSpPr>
          <p:nvPr/>
        </p:nvSpPr>
        <p:spPr bwMode="auto">
          <a:xfrm>
            <a:off x="1019175" y="136525"/>
            <a:ext cx="724217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2400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Probing the Subsurface of Galilean Moons 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701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5" descr="http://www.californiamapsociety.org/wp-content/uploads/2013/09/d0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13" y="1295400"/>
            <a:ext cx="44386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itle 9"/>
          <p:cNvSpPr txBox="1">
            <a:spLocks/>
          </p:cNvSpPr>
          <p:nvPr/>
        </p:nvSpPr>
        <p:spPr bwMode="auto">
          <a:xfrm>
            <a:off x="225425" y="204788"/>
            <a:ext cx="858837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Concept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3492" name="AutoShape 6" descr="imap://gh@astro.caltech.edu:993/fetch%3EUID%3E/sent.oct2012%3E1657?part=1.2&amp;type=image/jpeg&amp;filename=2012-06-13_15-13-14_645.jpg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2404" name="Rectangle 5"/>
          <p:cNvSpPr>
            <a:spLocks noChangeArrowheads="1"/>
          </p:cNvSpPr>
          <p:nvPr/>
        </p:nvSpPr>
        <p:spPr bwMode="auto">
          <a:xfrm>
            <a:off x="176213" y="829084"/>
            <a:ext cx="4575175" cy="372409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352 antennas spaced over ~2.6 km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Full cross-correlation = All-sky FOV</a:t>
            </a: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25-85 MHz (2400 channels)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5 arcminute resolution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kern="0" noProof="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Unmatched survey speed below 100 MHz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</a:t>
            </a: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6842125" y="3803650"/>
            <a:ext cx="71438" cy="7143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7" name="Picture 4" descr="IMG_069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61" y="3875088"/>
            <a:ext cx="3499877" cy="233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52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3"/>
          <p:cNvSpPr>
            <a:spLocks noGrp="1" noChangeArrowheads="1"/>
          </p:cNvSpPr>
          <p:nvPr>
            <p:ph type="title"/>
          </p:nvPr>
        </p:nvSpPr>
        <p:spPr>
          <a:xfrm>
            <a:off x="576256" y="0"/>
            <a:ext cx="8229600" cy="838200"/>
          </a:xfrm>
        </p:spPr>
        <p:txBody>
          <a:bodyPr/>
          <a:lstStyle/>
          <a:p>
            <a:pPr eaLnBrk="1" hangingPunct="1"/>
            <a:r>
              <a:rPr lang="en-IE" altLang="en-US" sz="2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OVRO-LWA Data Pipeline</a:t>
            </a:r>
            <a:endParaRPr lang="en-US" altLang="en-US" sz="2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21476" y="1126712"/>
            <a:ext cx="1727200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LEDA Correlator</a:t>
            </a:r>
          </a:p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Output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21475" y="2032733"/>
            <a:ext cx="1727200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Conversion to MS format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685076" y="1773045"/>
            <a:ext cx="0" cy="264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21475" y="2945637"/>
            <a:ext cx="1727200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Apply Calibration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21475" y="3843548"/>
            <a:ext cx="172720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Flag Data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685075" y="3591968"/>
            <a:ext cx="0" cy="264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239237" y="4212880"/>
            <a:ext cx="1445838" cy="9029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685075" y="4212880"/>
            <a:ext cx="1214158" cy="891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641595" y="5125784"/>
            <a:ext cx="1114609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M-mode analysis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35633" y="5125783"/>
            <a:ext cx="1727200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Fully Polarized All-sky Imaging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675639" y="2679064"/>
            <a:ext cx="0" cy="264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821234" y="3833620"/>
            <a:ext cx="2546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altLang="en-US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</a:rPr>
              <a:t>Ryan Monroe talk: today</a:t>
            </a:r>
            <a:endParaRPr lang="en-IE" altLang="en-US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175486" y="5210494"/>
            <a:ext cx="17335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altLang="en-US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</a:rPr>
              <a:t>Marin Anderson</a:t>
            </a:r>
          </a:p>
          <a:p>
            <a:pPr algn="ctr"/>
            <a:r>
              <a:rPr lang="en-IE" altLang="en-US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</a:rPr>
              <a:t>Talk: Friday</a:t>
            </a:r>
            <a:endParaRPr lang="en-IE" altLang="en-US" dirty="0">
              <a:solidFill>
                <a:schemeClr val="tx2">
                  <a:lumMod val="10000"/>
                </a:schemeClr>
              </a:solidFill>
            </a:endParaRPr>
          </a:p>
        </p:txBody>
      </p:sp>
      <p:cxnSp>
        <p:nvCxnSpPr>
          <p:cNvPr id="19" name="Straight Arrow Connector 18"/>
          <p:cNvCxnSpPr>
            <a:stCxn id="16" idx="1"/>
          </p:cNvCxnSpPr>
          <p:nvPr/>
        </p:nvCxnSpPr>
        <p:spPr>
          <a:xfrm flipH="1">
            <a:off x="3299005" y="4028214"/>
            <a:ext cx="5224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51579" y="2616471"/>
            <a:ext cx="1727200" cy="923330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Generate 2-D ionospheric phase screens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51579" y="1731066"/>
            <a:ext cx="1727200" cy="646331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Antenna gain patterns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762833" y="5448948"/>
            <a:ext cx="373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31415" y="5103905"/>
            <a:ext cx="20539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altLang="en-US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</a:rPr>
              <a:t>Michael Eastwood</a:t>
            </a:r>
          </a:p>
          <a:p>
            <a:pPr algn="ctr"/>
            <a:r>
              <a:rPr lang="en-IE" altLang="en-US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</a:rPr>
              <a:t>talk: today</a:t>
            </a:r>
            <a:endParaRPr lang="en-IE" altLang="en-US" dirty="0">
              <a:solidFill>
                <a:schemeClr val="tx2">
                  <a:lumMod val="10000"/>
                </a:schemeClr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2082788" y="5448948"/>
            <a:ext cx="5224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59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98475" y="540592"/>
            <a:ext cx="7910419" cy="133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399" tIns="45448" rIns="87399" bIns="45448">
            <a:spAutoFit/>
          </a:bodyPr>
          <a:lstStyle>
            <a:lvl1pPr marL="285750" indent="-285750" defTabSz="8890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890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890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890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890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89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89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89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89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 eaLnBrk="1" hangingPunct="1">
              <a:lnSpc>
                <a:spcPct val="150000"/>
              </a:lnSpc>
              <a:spcBef>
                <a:spcPct val="0"/>
              </a:spcBef>
              <a:buClr>
                <a:srgbClr val="800000"/>
              </a:buClr>
              <a:buNone/>
            </a:pPr>
            <a:r>
              <a:rPr lang="en-IE" altLang="en-US" sz="1800" b="1" dirty="0">
                <a:solidFill>
                  <a:srgbClr val="002060"/>
                </a:solidFill>
                <a:ea typeface="MS PGothic" panose="020B0600070205080204" pitchFamily="34" charset="-128"/>
              </a:rPr>
              <a:t>Science requires exquisite knowledge of the polarized beam of each dipole</a:t>
            </a:r>
          </a:p>
          <a:p>
            <a:pPr marL="0" indent="0" algn="ctr" eaLnBrk="1" hangingPunct="1">
              <a:lnSpc>
                <a:spcPct val="150000"/>
              </a:lnSpc>
              <a:spcBef>
                <a:spcPct val="0"/>
              </a:spcBef>
              <a:buClr>
                <a:srgbClr val="800000"/>
              </a:buClr>
              <a:buNone/>
            </a:pPr>
            <a:r>
              <a:rPr lang="en-IE" altLang="en-US" sz="1800" b="1" dirty="0">
                <a:solidFill>
                  <a:srgbClr val="002060"/>
                </a:solidFill>
                <a:ea typeface="MS PGothic" panose="020B0600070205080204" pitchFamily="34" charset="-128"/>
              </a:rPr>
              <a:t>Holography of each dipole antenna with nearby 40 m antenna (goal &lt;1% error)</a:t>
            </a:r>
          </a:p>
          <a:p>
            <a:pPr marL="0" indent="0" algn="ctr" eaLnBrk="1" hangingPunct="1">
              <a:lnSpc>
                <a:spcPct val="150000"/>
              </a:lnSpc>
              <a:spcBef>
                <a:spcPct val="0"/>
              </a:spcBef>
              <a:buClr>
                <a:srgbClr val="800000"/>
              </a:buClr>
              <a:buNone/>
            </a:pPr>
            <a:r>
              <a:rPr lang="en-IE" altLang="en-US" sz="1800" b="1" dirty="0">
                <a:solidFill>
                  <a:srgbClr val="002060"/>
                </a:solidFill>
                <a:ea typeface="MS PGothic" panose="020B0600070205080204" pitchFamily="34" charset="-128"/>
              </a:rPr>
              <a:t>Initially use bright sources – transition to gated pulsars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98475" y="-107572"/>
            <a:ext cx="8229600" cy="8382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IE" sz="2800" dirty="0">
                <a:solidFill>
                  <a:srgbClr val="C00000"/>
                </a:solidFill>
                <a:effectLst/>
                <a:latin typeface="Calibri" pitchFamily="34" charset="0"/>
                <a:ea typeface="+mj-ea"/>
                <a:cs typeface="Calibri" pitchFamily="34" charset="0"/>
              </a:rPr>
              <a:t>Dipole Beam Holography</a:t>
            </a:r>
            <a:endParaRPr lang="en-US" sz="2800" dirty="0">
              <a:solidFill>
                <a:srgbClr val="C00000"/>
              </a:solidFill>
              <a:effectLst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09" y="1828800"/>
            <a:ext cx="5797922" cy="38652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9459" y="5743272"/>
            <a:ext cx="68101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lnSpc>
                <a:spcPct val="150000"/>
              </a:lnSpc>
              <a:buClr>
                <a:srgbClr val="800000"/>
              </a:buClr>
            </a:pPr>
            <a:r>
              <a:rPr lang="en-IE" altLang="en-US" b="1" dirty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Goal: Stokes V all-sky map each day with 5 </a:t>
            </a:r>
            <a:r>
              <a:rPr lang="en-IE" alt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mJy</a:t>
            </a:r>
            <a:r>
              <a:rPr lang="en-IE" altLang="en-US" b="1" dirty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IE" alt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rms</a:t>
            </a:r>
            <a:r>
              <a:rPr lang="en-IE" altLang="en-US" b="1" dirty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noise in Stokes V</a:t>
            </a:r>
          </a:p>
          <a:p>
            <a:pPr lvl="0" algn="ctr" eaLnBrk="1" hangingPunct="1">
              <a:lnSpc>
                <a:spcPct val="150000"/>
              </a:lnSpc>
              <a:buClr>
                <a:srgbClr val="800000"/>
              </a:buClr>
            </a:pPr>
            <a:r>
              <a:rPr lang="en-IE" altLang="en-US" b="1" dirty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Combined all-sky map with 500 µ</a:t>
            </a:r>
            <a:r>
              <a:rPr lang="en-IE" alt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Jy</a:t>
            </a:r>
            <a:r>
              <a:rPr lang="en-IE" altLang="en-US" b="1" dirty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IE" alt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rms</a:t>
            </a:r>
            <a:r>
              <a:rPr lang="en-IE" altLang="en-US" b="1" dirty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noise in Stokes V</a:t>
            </a:r>
          </a:p>
        </p:txBody>
      </p:sp>
    </p:spTree>
    <p:extLst>
      <p:ext uri="{BB962C8B-B14F-4D97-AF65-F5344CB8AC3E}">
        <p14:creationId xmlns:p14="http://schemas.microsoft.com/office/powerpoint/2010/main" val="2644621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990600" y="1239838"/>
            <a:ext cx="7245350" cy="383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99" tIns="45448" rIns="87399" bIns="45448">
            <a:spAutoFit/>
          </a:bodyPr>
          <a:lstStyle>
            <a:lvl1pPr marL="285750" indent="-285750" defTabSz="8890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890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890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890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890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89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89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89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89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34975" algn="l"/>
                <a:tab pos="869950" algn="l"/>
                <a:tab pos="1306513" algn="l"/>
                <a:tab pos="1744663" algn="l"/>
                <a:tab pos="2179638" algn="l"/>
                <a:tab pos="2617788" algn="l"/>
                <a:tab pos="3052763" algn="l"/>
                <a:tab pos="3489325" algn="l"/>
                <a:tab pos="3925888" algn="l"/>
                <a:tab pos="4359275" algn="l"/>
                <a:tab pos="4799013" algn="l"/>
                <a:tab pos="5235575" algn="l"/>
                <a:tab pos="5668963" algn="l"/>
                <a:tab pos="6108700" algn="l"/>
                <a:tab pos="6543675" algn="l"/>
                <a:tab pos="6978650" algn="l"/>
                <a:tab pos="7413625" algn="l"/>
                <a:tab pos="7854950" algn="l"/>
                <a:tab pos="8288338" algn="l"/>
                <a:tab pos="8723313" algn="l"/>
                <a:tab pos="9136063" algn="l"/>
                <a:tab pos="9844088" algn="l"/>
                <a:tab pos="10548938" algn="l"/>
                <a:tab pos="11247438" algn="l"/>
                <a:tab pos="11950700" algn="l"/>
                <a:tab pos="12653963" algn="l"/>
                <a:tab pos="13355638" algn="l"/>
                <a:tab pos="14060488" algn="l"/>
                <a:tab pos="14762163" algn="l"/>
                <a:tab pos="154654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800000"/>
              </a:buClr>
              <a:buNone/>
            </a:pPr>
            <a:endParaRPr lang="en-IE" altLang="en-US" sz="1800" b="1" dirty="0">
              <a:solidFill>
                <a:srgbClr val="002060"/>
              </a:solidFill>
              <a:ea typeface="MS PGothic" panose="020B0600070205080204" pitchFamily="34" charset="-128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800000"/>
              </a:buClr>
              <a:buNone/>
            </a:pPr>
            <a:r>
              <a:rPr lang="en-IE" altLang="en-US" sz="1800" b="1" dirty="0">
                <a:solidFill>
                  <a:srgbClr val="002060"/>
                </a:solidFill>
                <a:ea typeface="MS PGothic" panose="020B0600070205080204" pitchFamily="34" charset="-128"/>
              </a:rPr>
              <a:t>Stage 1: Core array built in 2013/2014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800000"/>
              </a:buClr>
              <a:buNone/>
            </a:pPr>
            <a:r>
              <a:rPr lang="en-IE" altLang="en-US" sz="1800" b="1" dirty="0">
                <a:solidFill>
                  <a:srgbClr val="002060"/>
                </a:solidFill>
                <a:ea typeface="MS PGothic" panose="020B0600070205080204" pitchFamily="34" charset="-128"/>
              </a:rPr>
              <a:t>Stage 2: Long baseline demonstrator array built in 2015/2016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800000"/>
              </a:buClr>
              <a:buNone/>
            </a:pPr>
            <a:r>
              <a:rPr lang="en-IE" altLang="en-US" sz="1800" b="1" dirty="0">
                <a:solidFill>
                  <a:srgbClr val="002060"/>
                </a:solidFill>
                <a:ea typeface="MS PGothic" panose="020B0600070205080204" pitchFamily="34" charset="-128"/>
              </a:rPr>
              <a:t>First 100 hour survey completed April 2016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800000"/>
              </a:buClr>
              <a:buNone/>
            </a:pPr>
            <a:r>
              <a:rPr lang="en-IE" altLang="en-US" sz="1800" b="1" dirty="0">
                <a:solidFill>
                  <a:srgbClr val="002060"/>
                </a:solidFill>
                <a:ea typeface="MS PGothic" panose="020B0600070205080204" pitchFamily="34" charset="-128"/>
              </a:rPr>
              <a:t>Continuous (buffered) observing underway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800000"/>
              </a:buClr>
              <a:buNone/>
            </a:pPr>
            <a:r>
              <a:rPr lang="en-IE" altLang="en-US" sz="1800" b="1" dirty="0">
                <a:solidFill>
                  <a:srgbClr val="002060"/>
                </a:solidFill>
                <a:ea typeface="MS PGothic" panose="020B0600070205080204" pitchFamily="34" charset="-128"/>
              </a:rPr>
              <a:t> 	- Advanced LIGO-VIRGO O2 run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800000"/>
              </a:buClr>
              <a:buNone/>
            </a:pPr>
            <a:r>
              <a:rPr lang="en-IE" altLang="en-US" sz="1800" b="1" dirty="0">
                <a:solidFill>
                  <a:srgbClr val="002060"/>
                </a:solidFill>
                <a:ea typeface="MS PGothic" panose="020B0600070205080204" pitchFamily="34" charset="-128"/>
              </a:rPr>
              <a:t>        - GCN triggers for GRBs (Swift, MAXI, etc.)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800000"/>
              </a:buClr>
              <a:buNone/>
            </a:pPr>
            <a:r>
              <a:rPr lang="en-IE" altLang="en-US" sz="1800" b="1" dirty="0">
                <a:solidFill>
                  <a:srgbClr val="002060"/>
                </a:solidFill>
                <a:ea typeface="MS PGothic" panose="020B0600070205080204" pitchFamily="34" charset="-128"/>
              </a:rPr>
              <a:t>Stage 3 proposed via NSF ATI 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800000"/>
              </a:buClr>
              <a:buNone/>
            </a:pPr>
            <a:r>
              <a:rPr lang="en-IE" altLang="en-US" sz="1800" b="1" dirty="0">
                <a:solidFill>
                  <a:srgbClr val="002060"/>
                </a:solidFill>
                <a:ea typeface="MS PGothic" panose="020B0600070205080204" pitchFamily="34" charset="-128"/>
              </a:rPr>
              <a:t>Planned antenna beam holography project underway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74663" y="449322"/>
            <a:ext cx="8229600" cy="8382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IE" sz="2800" dirty="0">
                <a:solidFill>
                  <a:srgbClr val="C00000"/>
                </a:solidFill>
                <a:effectLst/>
                <a:latin typeface="Calibri" pitchFamily="34" charset="0"/>
                <a:ea typeface="+mj-ea"/>
                <a:cs typeface="Calibri" pitchFamily="34" charset="0"/>
              </a:rPr>
              <a:t>Summary</a:t>
            </a:r>
            <a:endParaRPr lang="en-US" sz="2800" dirty="0">
              <a:solidFill>
                <a:srgbClr val="C00000"/>
              </a:solidFill>
              <a:effectLst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516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Title 9"/>
          <p:cNvSpPr txBox="1">
            <a:spLocks/>
          </p:cNvSpPr>
          <p:nvPr/>
        </p:nvSpPr>
        <p:spPr bwMode="auto">
          <a:xfrm>
            <a:off x="1343025" y="252413"/>
            <a:ext cx="63500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300" b="1" dirty="0">
                <a:solidFill>
                  <a:srgbClr val="990033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Collaboration</a:t>
            </a:r>
          </a:p>
        </p:txBody>
      </p:sp>
      <p:sp>
        <p:nvSpPr>
          <p:cNvPr id="471043" name="AutoShape 6" descr="imap://gh@astro.caltech.edu:993/fetch%3EUID%3E/sent.oct2012%3E1657?part=1.2&amp;type=image/jpeg&amp;filename=2012-06-13_15-13-14_645.jpg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 dirty="0">
              <a:solidFill>
                <a:srgbClr val="FFFFF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0663" y="936625"/>
            <a:ext cx="8772525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en-US" sz="2000" b="1" dirty="0">
                <a:solidFill>
                  <a:srgbClr val="800000"/>
                </a:solidFill>
                <a:latin typeface="Calibri"/>
                <a:ea typeface="ＭＳ Ｐゴシック" charset="0"/>
                <a:cs typeface="Calibri"/>
              </a:rPr>
              <a:t>Caltech, OVRO &amp; JPL:  </a:t>
            </a:r>
          </a:p>
          <a:p>
            <a:pPr marL="342900" indent="-342900">
              <a:buFontTx/>
              <a:buChar char="-"/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Gregg Hallinan, Michael Eastwood, Marin Anderson, Ryan Monroe, Sandy </a:t>
            </a:r>
            <a:r>
              <a:rPr lang="en-US" sz="2000" b="1" dirty="0" err="1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Weinreb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, Harish </a:t>
            </a:r>
            <a:r>
              <a:rPr lang="en-US" sz="2000" b="1" dirty="0" err="1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Vedantham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, David Wang, Michael Huynh, </a:t>
            </a:r>
            <a:r>
              <a:rPr lang="en-US" sz="2000" b="1" dirty="0" err="1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Esayas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Shume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, Kate Clark, Larry </a:t>
            </a:r>
            <a:r>
              <a:rPr lang="en-US" sz="2000" b="1" dirty="0" err="1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D’Addario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, Jonathon </a:t>
            </a:r>
            <a:r>
              <a:rPr lang="en-US" sz="2000" b="1" dirty="0" err="1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Kocz</a:t>
            </a:r>
            <a:endParaRPr lang="en-US" sz="2000" b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  <a:p>
            <a:pPr marL="342900" indent="-342900">
              <a:buFontTx/>
              <a:buChar char="-"/>
              <a:defRPr/>
            </a:pPr>
            <a:endParaRPr lang="en-US" sz="2000" b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David Woody, James Lamb + OVRO staff</a:t>
            </a:r>
          </a:p>
          <a:p>
            <a:pPr marL="342900" indent="-342900">
              <a:buFontTx/>
              <a:buChar char="-"/>
              <a:defRPr/>
            </a:pPr>
            <a:endParaRPr lang="en-US" sz="2000" b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Joe Lazio, Dave Hawkins, Attila </a:t>
            </a:r>
            <a:r>
              <a:rPr lang="en-US" sz="2000" b="1" dirty="0" err="1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Komjathy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, Melissa Soriano, Andrew Romero-Wolf, Paul </a:t>
            </a:r>
            <a:r>
              <a:rPr lang="en-US" sz="2000" b="1" dirty="0" err="1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Ries</a:t>
            </a:r>
            <a:endParaRPr lang="en-US" sz="2000" b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  <a:p>
            <a:pPr marL="342900" indent="-342900">
              <a:buFontTx/>
              <a:buChar char="-"/>
              <a:defRPr/>
            </a:pPr>
            <a:endParaRPr lang="en-US" sz="2000" b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000" b="1" dirty="0">
                <a:solidFill>
                  <a:srgbClr val="800000"/>
                </a:solidFill>
                <a:latin typeface="Calibri"/>
                <a:ea typeface="ＭＳ Ｐゴシック" charset="0"/>
                <a:cs typeface="Calibri"/>
              </a:rPr>
              <a:t>LEDA Collaboration: 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Lincoln Greenhill, Danny Price, Ben </a:t>
            </a:r>
            <a:r>
              <a:rPr lang="en-US" sz="2000" b="1" dirty="0" err="1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Barsdell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, Hugh </a:t>
            </a:r>
            <a:r>
              <a:rPr lang="en-US" sz="2000" b="1" dirty="0" err="1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Garsden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, Frank </a:t>
            </a:r>
            <a:r>
              <a:rPr lang="en-US" sz="2000" b="1" dirty="0" err="1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Schinzel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, Greg Taylor, Dan </a:t>
            </a:r>
            <a:r>
              <a:rPr lang="en-US" sz="2000" b="1" dirty="0" err="1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Werthimer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, Steve </a:t>
            </a:r>
            <a:r>
              <a:rPr lang="en-US" sz="2000" b="1" dirty="0" err="1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Ellingson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 et al.</a:t>
            </a:r>
          </a:p>
          <a:p>
            <a:pPr marL="342900" indent="-342900">
              <a:buFontTx/>
              <a:buChar char="-"/>
              <a:defRPr/>
            </a:pPr>
            <a:endParaRPr lang="en-US" sz="2000" b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000" b="1" dirty="0">
                <a:solidFill>
                  <a:srgbClr val="800000"/>
                </a:solidFill>
                <a:latin typeface="Calibri"/>
                <a:ea typeface="ＭＳ Ｐゴシック" charset="0"/>
                <a:cs typeface="Calibri"/>
              </a:rPr>
              <a:t>LWA Collaboration: 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Greg Taylor, Joe Craig, </a:t>
            </a:r>
            <a:r>
              <a:rPr lang="en-US" sz="2000" b="1" dirty="0" err="1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Namir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Kassim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, Brian Hicks, Frank </a:t>
            </a:r>
            <a:r>
              <a:rPr lang="en-US" sz="2000" b="1" dirty="0" err="1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Schinzel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, Steve </a:t>
            </a:r>
            <a:r>
              <a:rPr lang="en-US" sz="2000" b="1" dirty="0" err="1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Ellingson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 et al.</a:t>
            </a:r>
          </a:p>
          <a:p>
            <a:pPr marL="342900" indent="-342900">
              <a:buFontTx/>
              <a:buChar char="-"/>
              <a:defRPr/>
            </a:pPr>
            <a:endParaRPr lang="en-US" sz="2000" b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000" b="1" dirty="0">
                <a:solidFill>
                  <a:srgbClr val="800000"/>
                </a:solidFill>
                <a:latin typeface="Calibri"/>
                <a:ea typeface="ＭＳ Ｐゴシック" charset="0"/>
                <a:cs typeface="Calibri"/>
              </a:rPr>
              <a:t>NJIT Solar: 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Dale Gary, Bin Chen, Sherry Chhabra, </a:t>
            </a:r>
            <a:r>
              <a:rPr lang="en-US" sz="2000" b="1" dirty="0" err="1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Sijie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 Yu</a:t>
            </a:r>
          </a:p>
          <a:p>
            <a:pPr marL="342900" indent="-342900">
              <a:buFontTx/>
              <a:buChar char="-"/>
              <a:defRPr/>
            </a:pPr>
            <a:endParaRPr lang="en-US" sz="2000" b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609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31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1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 </a:t>
            </a:r>
          </a:p>
        </p:txBody>
      </p:sp>
      <p:sp>
        <p:nvSpPr>
          <p:cNvPr id="8" name="Title 9"/>
          <p:cNvSpPr txBox="1">
            <a:spLocks/>
          </p:cNvSpPr>
          <p:nvPr/>
        </p:nvSpPr>
        <p:spPr bwMode="auto">
          <a:xfrm>
            <a:off x="892175" y="863600"/>
            <a:ext cx="5599113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Custom built array for all-sky imaging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" name="Title 9"/>
          <p:cNvSpPr txBox="1">
            <a:spLocks/>
          </p:cNvSpPr>
          <p:nvPr/>
        </p:nvSpPr>
        <p:spPr bwMode="auto">
          <a:xfrm>
            <a:off x="2173288" y="1357313"/>
            <a:ext cx="2814637" cy="95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256 antennas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88 km of buried coaxial cable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 km of fencing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7453313" y="1357313"/>
            <a:ext cx="7937" cy="1108075"/>
          </a:xfrm>
          <a:prstGeom prst="straightConnector1">
            <a:avLst/>
          </a:prstGeom>
          <a:ln w="127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548563" y="1649413"/>
            <a:ext cx="723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200m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 panose="0204060205030503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068888" y="1739900"/>
            <a:ext cx="4826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38" y="3094038"/>
            <a:ext cx="2647950" cy="1766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IMG_331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25" y="3211513"/>
            <a:ext cx="1014413" cy="1520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IMG_331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13" y="3222625"/>
            <a:ext cx="1006475" cy="1509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/>
        </p:nvCxnSpPr>
        <p:spPr>
          <a:xfrm flipV="1">
            <a:off x="2573338" y="2465388"/>
            <a:ext cx="3959225" cy="6286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221288" y="2465388"/>
            <a:ext cx="1311275" cy="6286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776788" y="4306888"/>
            <a:ext cx="744537" cy="4254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776788" y="3216275"/>
            <a:ext cx="774700" cy="960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9"/>
          <p:cNvSpPr txBox="1">
            <a:spLocks/>
          </p:cNvSpPr>
          <p:nvPr/>
        </p:nvSpPr>
        <p:spPr bwMode="auto">
          <a:xfrm>
            <a:off x="5718175" y="4860925"/>
            <a:ext cx="3259138" cy="957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Two powerful back-ends: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1) LEDA correlator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2) All-sky Transient Monitor</a:t>
            </a:r>
          </a:p>
        </p:txBody>
      </p:sp>
      <p:pic>
        <p:nvPicPr>
          <p:cNvPr id="19" name="Picture 18" descr="IMG_535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6255" r="12572"/>
          <a:stretch>
            <a:fillRect/>
          </a:stretch>
        </p:blipFill>
        <p:spPr bwMode="auto">
          <a:xfrm>
            <a:off x="7564438" y="3165475"/>
            <a:ext cx="860425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30" name="Title 9"/>
          <p:cNvSpPr txBox="1">
            <a:spLocks/>
          </p:cNvSpPr>
          <p:nvPr/>
        </p:nvSpPr>
        <p:spPr bwMode="auto">
          <a:xfrm>
            <a:off x="1871663" y="76200"/>
            <a:ext cx="5999162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Phase 1: 2013-2014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1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3" grpId="0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149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 </a:t>
            </a:r>
          </a:p>
        </p:txBody>
      </p:sp>
      <p:pic>
        <p:nvPicPr>
          <p:cNvPr id="3" name="Hallinan-DJI0002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8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le 9"/>
          <p:cNvSpPr txBox="1">
            <a:spLocks/>
          </p:cNvSpPr>
          <p:nvPr/>
        </p:nvSpPr>
        <p:spPr bwMode="auto">
          <a:xfrm>
            <a:off x="979488" y="77788"/>
            <a:ext cx="724217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Core Image (200m baselines)</a:t>
            </a:r>
            <a:endParaRPr kumimoji="0" lang="en-US" altLang="en-US" sz="3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72739" name="Picture 4" descr="wideband-nopeel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911225"/>
            <a:ext cx="5554662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4" name="Rectangle 5"/>
          <p:cNvSpPr>
            <a:spLocks noChangeArrowheads="1"/>
          </p:cNvSpPr>
          <p:nvPr/>
        </p:nvSpPr>
        <p:spPr bwMode="auto">
          <a:xfrm>
            <a:off x="6092825" y="1924050"/>
            <a:ext cx="29083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IE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 30 second snapshot with ~40 MHz bandwidth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IE" alt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IE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 Confusion limit is ~few </a:t>
            </a:r>
            <a:r>
              <a:rPr kumimoji="0" lang="en-IE" altLang="en-US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Jy</a:t>
            </a:r>
            <a:endParaRPr kumimoji="0" lang="en-IE" alt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IE" alt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IE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 Thermal noise is ~ 200 </a:t>
            </a:r>
            <a:r>
              <a:rPr kumimoji="0" lang="en-IE" altLang="en-US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mJy</a:t>
            </a:r>
            <a:endParaRPr kumimoji="0" lang="en-IE" alt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IE" alt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IE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 Reach confusion noise in &lt;0.1 seconds!</a:t>
            </a:r>
          </a:p>
        </p:txBody>
      </p:sp>
      <p:pic>
        <p:nvPicPr>
          <p:cNvPr id="372741" name="Picture 6" descr="wideban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908050"/>
            <a:ext cx="5551487" cy="555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413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23"/>
          <a:stretch>
            <a:fillRect/>
          </a:stretch>
        </p:blipFill>
        <p:spPr bwMode="auto">
          <a:xfrm>
            <a:off x="395288" y="-25400"/>
            <a:ext cx="8302625" cy="699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itle 9"/>
          <p:cNvSpPr txBox="1">
            <a:spLocks/>
          </p:cNvSpPr>
          <p:nvPr/>
        </p:nvSpPr>
        <p:spPr bwMode="auto">
          <a:xfrm>
            <a:off x="1871663" y="-85725"/>
            <a:ext cx="5999162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Phase 2: 2015-2016</a:t>
            </a:r>
            <a:endParaRPr kumimoji="0" lang="en-US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" name="Title 9"/>
          <p:cNvSpPr txBox="1">
            <a:spLocks/>
          </p:cNvSpPr>
          <p:nvPr/>
        </p:nvSpPr>
        <p:spPr bwMode="auto">
          <a:xfrm>
            <a:off x="1808913" y="5278167"/>
            <a:ext cx="5999162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2800" b="1" i="0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Max baseline ~1.6 km</a:t>
            </a:r>
            <a:endParaRPr kumimoji="0" lang="en-US" altLang="en-US" sz="3600" b="1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44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149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 </a:t>
            </a:r>
          </a:p>
        </p:txBody>
      </p:sp>
      <p:sp>
        <p:nvSpPr>
          <p:cNvPr id="581635" name="Title 9"/>
          <p:cNvSpPr txBox="1">
            <a:spLocks/>
          </p:cNvSpPr>
          <p:nvPr/>
        </p:nvSpPr>
        <p:spPr bwMode="auto">
          <a:xfrm>
            <a:off x="1001713" y="228600"/>
            <a:ext cx="724217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300" b="1" i="0" u="none" strike="noStrike" kern="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Longer baselines – 2015</a:t>
            </a:r>
          </a:p>
        </p:txBody>
      </p:sp>
      <p:pic>
        <p:nvPicPr>
          <p:cNvPr id="581636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1101725"/>
            <a:ext cx="3375025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1637" name="Picture 28" descr="PhotoDiodeDaughterBoardPh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008438"/>
            <a:ext cx="3316287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4495800" y="3352800"/>
            <a:ext cx="381000" cy="1311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953000" y="3352800"/>
            <a:ext cx="1600200" cy="1311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164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1101725"/>
            <a:ext cx="4017962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4049713" y="2360613"/>
            <a:ext cx="909637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1642" name="Rectangle 8"/>
          <p:cNvSpPr>
            <a:spLocks noChangeArrowheads="1"/>
          </p:cNvSpPr>
          <p:nvPr/>
        </p:nvSpPr>
        <p:spPr bwMode="auto">
          <a:xfrm>
            <a:off x="311150" y="6211888"/>
            <a:ext cx="45720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Custom fiber links designed by Sandy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Weinreb</a:t>
            </a:r>
            <a:endParaRPr kumimoji="0" lang="en-US" alt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– cost per antenna now &lt;$100 (vs $2000 for commercial hardware)</a:t>
            </a:r>
          </a:p>
        </p:txBody>
      </p:sp>
      <p:pic>
        <p:nvPicPr>
          <p:cNvPr id="581643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3949700"/>
            <a:ext cx="3373437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>
            <a:off x="4049713" y="5116513"/>
            <a:ext cx="909637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6773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149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 </a:t>
            </a:r>
          </a:p>
        </p:txBody>
      </p:sp>
      <p:sp>
        <p:nvSpPr>
          <p:cNvPr id="583683" name="Title 9"/>
          <p:cNvSpPr txBox="1">
            <a:spLocks/>
          </p:cNvSpPr>
          <p:nvPr/>
        </p:nvSpPr>
        <p:spPr bwMode="auto">
          <a:xfrm>
            <a:off x="1001713" y="228600"/>
            <a:ext cx="724217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300" b="1" i="0" u="none" strike="noStrike" kern="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Longer baselines – 2015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495800" y="3352800"/>
            <a:ext cx="381000" cy="1311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953000" y="3352800"/>
            <a:ext cx="1600200" cy="1311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368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233488"/>
            <a:ext cx="4973637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68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1257300"/>
            <a:ext cx="3403600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688" name="Rectangle 15"/>
          <p:cNvSpPr>
            <a:spLocks noChangeArrowheads="1"/>
          </p:cNvSpPr>
          <p:nvPr/>
        </p:nvSpPr>
        <p:spPr bwMode="auto">
          <a:xfrm>
            <a:off x="487363" y="5003800"/>
            <a:ext cx="46116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IE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 Large network of conduit holding 43 km of optical fiber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IE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IE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 6 fibers at each “station”</a:t>
            </a:r>
          </a:p>
        </p:txBody>
      </p:sp>
    </p:spTree>
    <p:extLst>
      <p:ext uri="{BB962C8B-B14F-4D97-AF65-F5344CB8AC3E}">
        <p14:creationId xmlns:p14="http://schemas.microsoft.com/office/powerpoint/2010/main" val="795261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Apex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Apex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pex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Apex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2_Apex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7_Apex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3_Apex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40586</TotalTime>
  <Words>824</Words>
  <Application>Microsoft Macintosh PowerPoint</Application>
  <PresentationFormat>On-screen Show (4:3)</PresentationFormat>
  <Paragraphs>190</Paragraphs>
  <Slides>22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Arial</vt:lpstr>
      <vt:lpstr>Book Antiqua</vt:lpstr>
      <vt:lpstr>Caibri</vt:lpstr>
      <vt:lpstr>Calibri</vt:lpstr>
      <vt:lpstr>Comic Sans MS</vt:lpstr>
      <vt:lpstr>Lucida Sans</vt:lpstr>
      <vt:lpstr>MS PGothic</vt:lpstr>
      <vt:lpstr>ＭＳ Ｐゴシック</vt:lpstr>
      <vt:lpstr>Wingdings</vt:lpstr>
      <vt:lpstr>Wingdings 2</vt:lpstr>
      <vt:lpstr>Wingdings 3</vt:lpstr>
      <vt:lpstr>3_Apex</vt:lpstr>
      <vt:lpstr>6_Office Theme</vt:lpstr>
      <vt:lpstr>5_Apex</vt:lpstr>
      <vt:lpstr>Apex</vt:lpstr>
      <vt:lpstr>8_Apex</vt:lpstr>
      <vt:lpstr>12_Apex</vt:lpstr>
      <vt:lpstr>27_Apex</vt:lpstr>
      <vt:lpstr>13_Apex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21-cm science: Cosmic Dawn (z ~15-20)</vt:lpstr>
      <vt:lpstr>PowerPoint Presentation</vt:lpstr>
      <vt:lpstr>PowerPoint Presentation</vt:lpstr>
      <vt:lpstr>PowerPoint Presentation</vt:lpstr>
      <vt:lpstr>PowerPoint Presentation</vt:lpstr>
      <vt:lpstr>OVRO-LWA Data Pipeline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Gregg Hallinan</dc:creator>
  <cp:lastModifiedBy>Microsoft Office User</cp:lastModifiedBy>
  <cp:revision>522</cp:revision>
  <dcterms:created xsi:type="dcterms:W3CDTF">2014-02-06T20:46:26Z</dcterms:created>
  <dcterms:modified xsi:type="dcterms:W3CDTF">2016-12-07T16:33:03Z</dcterms:modified>
</cp:coreProperties>
</file>